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61" r:id="rId4"/>
    <p:sldId id="288" r:id="rId5"/>
    <p:sldId id="262" r:id="rId6"/>
    <p:sldId id="258" r:id="rId7"/>
    <p:sldId id="278" r:id="rId8"/>
    <p:sldId id="279" r:id="rId9"/>
    <p:sldId id="280" r:id="rId10"/>
    <p:sldId id="281" r:id="rId11"/>
    <p:sldId id="282" r:id="rId12"/>
    <p:sldId id="283" r:id="rId13"/>
    <p:sldId id="284" r:id="rId14"/>
    <p:sldId id="286" r:id="rId15"/>
    <p:sldId id="287" r:id="rId16"/>
    <p:sldId id="272" r:id="rId17"/>
  </p:sldIdLst>
  <p:sldSz cx="18288000" cy="10287000"/>
  <p:notesSz cx="6858000" cy="9144000"/>
  <p:embeddedFontLst>
    <p:embeddedFont>
      <p:font typeface="Adobe Myungjo Std M" panose="02020600000000000000" pitchFamily="18" charset="-128"/>
      <p:regular r:id="rId19"/>
    </p:embeddedFont>
    <p:embeddedFont>
      <p:font typeface="Kollektif" panose="020B0604020202020204" charset="0"/>
      <p:regular r:id="rId20"/>
    </p:embeddedFont>
    <p:embeddedFont>
      <p:font typeface="Roller Coaster Serif"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99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E1731F-16E5-4E09-A178-AB7FD1774A9C}" type="datetimeFigureOut">
              <a:rPr lang="en-ID" smtClean="0"/>
              <a:t>30/01/2025</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6A8E9-D6EC-4247-B4BA-18989FC12368}" type="slidenum">
              <a:rPr lang="en-ID" smtClean="0"/>
              <a:t>‹#›</a:t>
            </a:fld>
            <a:endParaRPr lang="en-ID"/>
          </a:p>
        </p:txBody>
      </p:sp>
    </p:spTree>
    <p:extLst>
      <p:ext uri="{BB962C8B-B14F-4D97-AF65-F5344CB8AC3E}">
        <p14:creationId xmlns:p14="http://schemas.microsoft.com/office/powerpoint/2010/main" val="3726799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9A16A8E9-D6EC-4247-B4BA-18989FC12368}" type="slidenum">
              <a:rPr lang="en-ID" smtClean="0"/>
              <a:t>9</a:t>
            </a:fld>
            <a:endParaRPr lang="en-ID"/>
          </a:p>
        </p:txBody>
      </p:sp>
    </p:spTree>
    <p:extLst>
      <p:ext uri="{BB962C8B-B14F-4D97-AF65-F5344CB8AC3E}">
        <p14:creationId xmlns:p14="http://schemas.microsoft.com/office/powerpoint/2010/main" val="1853608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C690E-5EDE-CEE6-B07F-6AFDFE5C50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1A21CA-C568-E5D5-42BD-D9ED41AE13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9A8E5-C453-9B51-6169-F5A525F0C69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7CF095C3-B945-B2D8-02F1-A418406D1E1B}"/>
              </a:ext>
            </a:extLst>
          </p:cNvPr>
          <p:cNvSpPr>
            <a:spLocks noGrp="1"/>
          </p:cNvSpPr>
          <p:nvPr>
            <p:ph type="sldNum" sz="quarter" idx="5"/>
          </p:nvPr>
        </p:nvSpPr>
        <p:spPr/>
        <p:txBody>
          <a:bodyPr/>
          <a:lstStyle/>
          <a:p>
            <a:fld id="{9A16A8E9-D6EC-4247-B4BA-18989FC12368}" type="slidenum">
              <a:rPr lang="en-ID" smtClean="0"/>
              <a:t>10</a:t>
            </a:fld>
            <a:endParaRPr lang="en-ID"/>
          </a:p>
        </p:txBody>
      </p:sp>
    </p:spTree>
    <p:extLst>
      <p:ext uri="{BB962C8B-B14F-4D97-AF65-F5344CB8AC3E}">
        <p14:creationId xmlns:p14="http://schemas.microsoft.com/office/powerpoint/2010/main" val="38225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32EEC-7C8F-0297-55BD-97B92DED28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A25D87-C8E8-B1A0-0E54-FF1000EEB3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173BB4-A259-E168-0367-B70431E66F5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90611F37-86A0-5FDB-A0D6-8F3D0B66F579}"/>
              </a:ext>
            </a:extLst>
          </p:cNvPr>
          <p:cNvSpPr>
            <a:spLocks noGrp="1"/>
          </p:cNvSpPr>
          <p:nvPr>
            <p:ph type="sldNum" sz="quarter" idx="5"/>
          </p:nvPr>
        </p:nvSpPr>
        <p:spPr/>
        <p:txBody>
          <a:bodyPr/>
          <a:lstStyle/>
          <a:p>
            <a:fld id="{9A16A8E9-D6EC-4247-B4BA-18989FC12368}" type="slidenum">
              <a:rPr lang="en-ID" smtClean="0"/>
              <a:t>11</a:t>
            </a:fld>
            <a:endParaRPr lang="en-ID"/>
          </a:p>
        </p:txBody>
      </p:sp>
    </p:spTree>
    <p:extLst>
      <p:ext uri="{BB962C8B-B14F-4D97-AF65-F5344CB8AC3E}">
        <p14:creationId xmlns:p14="http://schemas.microsoft.com/office/powerpoint/2010/main" val="3633826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11" Type="http://schemas.microsoft.com/office/2007/relationships/hdphoto" Target="../media/hdphoto2.wdp"/><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sv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5.png"/><Relationship Id="rId3" Type="http://schemas.openxmlformats.org/officeDocument/2006/relationships/image" Target="../media/image7.sv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svg"/><Relationship Id="rId10" Type="http://schemas.microsoft.com/office/2007/relationships/hdphoto" Target="../media/hdphoto2.wdp"/><Relationship Id="rId4" Type="http://schemas.openxmlformats.org/officeDocument/2006/relationships/image" Target="../media/image8.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9.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3B31"/>
        </a:solidFill>
        <a:effectLst/>
      </p:bgPr>
    </p:bg>
    <p:spTree>
      <p:nvGrpSpPr>
        <p:cNvPr id="1" name=""/>
        <p:cNvGrpSpPr/>
        <p:nvPr/>
      </p:nvGrpSpPr>
      <p:grpSpPr>
        <a:xfrm>
          <a:off x="0" y="0"/>
          <a:ext cx="0" cy="0"/>
          <a:chOff x="0" y="0"/>
          <a:chExt cx="0" cy="0"/>
        </a:xfrm>
      </p:grpSpPr>
      <p:sp>
        <p:nvSpPr>
          <p:cNvPr id="3" name="Freeform 3"/>
          <p:cNvSpPr/>
          <p:nvPr/>
        </p:nvSpPr>
        <p:spPr>
          <a:xfrm>
            <a:off x="3827090" y="3642256"/>
            <a:ext cx="10633820" cy="10633820"/>
          </a:xfrm>
          <a:custGeom>
            <a:avLst/>
            <a:gdLst/>
            <a:ahLst/>
            <a:cxnLst/>
            <a:rect l="l" t="t" r="r" b="b"/>
            <a:pathLst>
              <a:path w="10633820" h="10633820">
                <a:moveTo>
                  <a:pt x="0" y="0"/>
                </a:moveTo>
                <a:lnTo>
                  <a:pt x="10633820" y="0"/>
                </a:lnTo>
                <a:lnTo>
                  <a:pt x="10633820" y="10633820"/>
                </a:lnTo>
                <a:lnTo>
                  <a:pt x="0" y="10633820"/>
                </a:lnTo>
                <a:lnTo>
                  <a:pt x="0" y="0"/>
                </a:lnTo>
                <a:close/>
              </a:path>
            </a:pathLst>
          </a:custGeom>
          <a:blipFill>
            <a:blip r:embed="rId2">
              <a:alphaModFix amt="70000"/>
              <a:duotone>
                <a:prstClr val="black"/>
                <a:schemeClr val="accent1">
                  <a:tint val="45000"/>
                  <a:satMod val="400000"/>
                </a:schemeClr>
              </a:duotone>
            </a:blip>
            <a:stretch>
              <a:fillRect/>
            </a:stretch>
          </a:blipFill>
        </p:spPr>
      </p:sp>
      <p:sp>
        <p:nvSpPr>
          <p:cNvPr id="4" name="Freeform 4"/>
          <p:cNvSpPr/>
          <p:nvPr/>
        </p:nvSpPr>
        <p:spPr>
          <a:xfrm flipH="1">
            <a:off x="11017109" y="4669000"/>
            <a:ext cx="9199576" cy="9199576"/>
          </a:xfrm>
          <a:custGeom>
            <a:avLst/>
            <a:gdLst/>
            <a:ahLst/>
            <a:cxnLst/>
            <a:rect l="l" t="t" r="r" b="b"/>
            <a:pathLst>
              <a:path w="9199576" h="9199576">
                <a:moveTo>
                  <a:pt x="9199576" y="0"/>
                </a:moveTo>
                <a:lnTo>
                  <a:pt x="0" y="0"/>
                </a:lnTo>
                <a:lnTo>
                  <a:pt x="0" y="9199576"/>
                </a:lnTo>
                <a:lnTo>
                  <a:pt x="9199576" y="9199576"/>
                </a:lnTo>
                <a:lnTo>
                  <a:pt x="9199576" y="0"/>
                </a:lnTo>
                <a:close/>
              </a:path>
            </a:pathLst>
          </a:custGeom>
          <a:blipFill>
            <a:blip r:embed="rId2">
              <a:alphaModFix amt="70000"/>
              <a:duotone>
                <a:prstClr val="black"/>
                <a:schemeClr val="accent1">
                  <a:tint val="45000"/>
                  <a:satMod val="400000"/>
                </a:schemeClr>
              </a:duotone>
            </a:blip>
            <a:stretch>
              <a:fillRect/>
            </a:stretch>
          </a:blipFill>
        </p:spPr>
      </p:sp>
      <p:sp>
        <p:nvSpPr>
          <p:cNvPr id="5" name="Freeform 5"/>
          <p:cNvSpPr/>
          <p:nvPr/>
        </p:nvSpPr>
        <p:spPr>
          <a:xfrm>
            <a:off x="-1928685" y="4669000"/>
            <a:ext cx="9199576" cy="9199576"/>
          </a:xfrm>
          <a:custGeom>
            <a:avLst/>
            <a:gdLst/>
            <a:ahLst/>
            <a:cxnLst/>
            <a:rect l="l" t="t" r="r" b="b"/>
            <a:pathLst>
              <a:path w="9199576" h="9199576">
                <a:moveTo>
                  <a:pt x="0" y="0"/>
                </a:moveTo>
                <a:lnTo>
                  <a:pt x="9199576" y="0"/>
                </a:lnTo>
                <a:lnTo>
                  <a:pt x="9199576" y="9199576"/>
                </a:lnTo>
                <a:lnTo>
                  <a:pt x="0" y="9199576"/>
                </a:lnTo>
                <a:lnTo>
                  <a:pt x="0" y="0"/>
                </a:lnTo>
                <a:close/>
              </a:path>
            </a:pathLst>
          </a:custGeom>
          <a:blipFill>
            <a:blip r:embed="rId2">
              <a:alphaModFix amt="70000"/>
              <a:duotone>
                <a:prstClr val="black"/>
                <a:schemeClr val="accent1">
                  <a:tint val="45000"/>
                  <a:satMod val="400000"/>
                </a:schemeClr>
              </a:duotone>
            </a:blip>
            <a:stretch>
              <a:fillRect/>
            </a:stretch>
          </a:blipFill>
        </p:spPr>
      </p:sp>
      <p:grpSp>
        <p:nvGrpSpPr>
          <p:cNvPr id="7" name="Group 7"/>
          <p:cNvGrpSpPr/>
          <p:nvPr/>
        </p:nvGrpSpPr>
        <p:grpSpPr>
          <a:xfrm>
            <a:off x="6712307" y="6716021"/>
            <a:ext cx="5008463" cy="984223"/>
            <a:chOff x="-351174" y="-38100"/>
            <a:chExt cx="2349481" cy="259219"/>
          </a:xfrm>
        </p:grpSpPr>
        <p:sp>
          <p:nvSpPr>
            <p:cNvPr id="8" name="Freeform 8"/>
            <p:cNvSpPr/>
            <p:nvPr/>
          </p:nvSpPr>
          <p:spPr>
            <a:xfrm>
              <a:off x="-351174" y="0"/>
              <a:ext cx="2349481" cy="221119"/>
            </a:xfrm>
            <a:custGeom>
              <a:avLst/>
              <a:gdLst/>
              <a:ahLst/>
              <a:cxnLst/>
              <a:rect l="l" t="t" r="r" b="b"/>
              <a:pathLst>
                <a:path w="1998307" h="221119">
                  <a:moveTo>
                    <a:pt x="0" y="0"/>
                  </a:moveTo>
                  <a:lnTo>
                    <a:pt x="1998307" y="0"/>
                  </a:lnTo>
                  <a:lnTo>
                    <a:pt x="1998307" y="221119"/>
                  </a:lnTo>
                  <a:lnTo>
                    <a:pt x="0" y="221119"/>
                  </a:lnTo>
                  <a:close/>
                </a:path>
              </a:pathLst>
            </a:custGeom>
            <a:solidFill>
              <a:srgbClr val="373B31"/>
            </a:solidFill>
          </p:spPr>
        </p:sp>
        <p:sp>
          <p:nvSpPr>
            <p:cNvPr id="9" name="TextBox 9"/>
            <p:cNvSpPr txBox="1"/>
            <p:nvPr/>
          </p:nvSpPr>
          <p:spPr>
            <a:xfrm>
              <a:off x="0" y="-38100"/>
              <a:ext cx="1998307" cy="259219"/>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2957738" y="1533227"/>
            <a:ext cx="12134102" cy="595804"/>
          </a:xfrm>
          <a:prstGeom prst="rect">
            <a:avLst/>
          </a:prstGeom>
        </p:spPr>
        <p:txBody>
          <a:bodyPr lIns="0" tIns="0" rIns="0" bIns="0" rtlCol="0" anchor="t">
            <a:spAutoFit/>
          </a:bodyPr>
          <a:lstStyle/>
          <a:p>
            <a:pPr algn="ctr">
              <a:lnSpc>
                <a:spcPts val="5040"/>
              </a:lnSpc>
              <a:spcBef>
                <a:spcPct val="0"/>
              </a:spcBef>
            </a:pPr>
            <a:r>
              <a:rPr lang="en-US" sz="3600" dirty="0">
                <a:solidFill>
                  <a:schemeClr val="bg1"/>
                </a:solidFill>
                <a:latin typeface="Kollektif" panose="020B0604020202020204" charset="0"/>
              </a:rPr>
              <a:t>Machine Learning Case Study: Iris Classification</a:t>
            </a:r>
            <a:r>
              <a:rPr lang="en-US" sz="3600" b="1" dirty="0">
                <a:solidFill>
                  <a:schemeClr val="bg1"/>
                </a:solidFill>
                <a:latin typeface="Kollektif" panose="020B0604020202020204" charset="0"/>
                <a:ea typeface="Kollektif Bold"/>
                <a:cs typeface="Kollektif Bold"/>
                <a:sym typeface="Kollektif Bold"/>
              </a:rPr>
              <a:t> </a:t>
            </a:r>
          </a:p>
        </p:txBody>
      </p:sp>
      <p:sp>
        <p:nvSpPr>
          <p:cNvPr id="12" name="Freeform 12"/>
          <p:cNvSpPr/>
          <p:nvPr/>
        </p:nvSpPr>
        <p:spPr>
          <a:xfrm>
            <a:off x="14348731" y="1028700"/>
            <a:ext cx="2910494" cy="613850"/>
          </a:xfrm>
          <a:custGeom>
            <a:avLst/>
            <a:gdLst/>
            <a:ahLst/>
            <a:cxnLst/>
            <a:rect l="l" t="t" r="r" b="b"/>
            <a:pathLst>
              <a:path w="2910494" h="613850">
                <a:moveTo>
                  <a:pt x="0" y="0"/>
                </a:moveTo>
                <a:lnTo>
                  <a:pt x="2910495" y="0"/>
                </a:lnTo>
                <a:lnTo>
                  <a:pt x="2910495" y="613850"/>
                </a:lnTo>
                <a:lnTo>
                  <a:pt x="0" y="613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028700" y="1084678"/>
            <a:ext cx="2910494" cy="613850"/>
          </a:xfrm>
          <a:custGeom>
            <a:avLst/>
            <a:gdLst/>
            <a:ahLst/>
            <a:cxnLst/>
            <a:rect l="l" t="t" r="r" b="b"/>
            <a:pathLst>
              <a:path w="2910494" h="613850">
                <a:moveTo>
                  <a:pt x="0" y="0"/>
                </a:moveTo>
                <a:lnTo>
                  <a:pt x="2910494" y="0"/>
                </a:lnTo>
                <a:lnTo>
                  <a:pt x="2910494" y="613849"/>
                </a:lnTo>
                <a:lnTo>
                  <a:pt x="0" y="6138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1">
            <a:extLst>
              <a:ext uri="{FF2B5EF4-FFF2-40B4-BE49-F238E27FC236}">
                <a16:creationId xmlns:a16="http://schemas.microsoft.com/office/drawing/2014/main" id="{4928560B-43FE-B295-5995-908F216F4B68}"/>
              </a:ext>
            </a:extLst>
          </p:cNvPr>
          <p:cNvSpPr txBox="1"/>
          <p:nvPr/>
        </p:nvSpPr>
        <p:spPr>
          <a:xfrm>
            <a:off x="2141835" y="2883894"/>
            <a:ext cx="14524426" cy="3436838"/>
          </a:xfrm>
          <a:prstGeom prst="rect">
            <a:avLst/>
          </a:prstGeom>
        </p:spPr>
        <p:txBody>
          <a:bodyPr wrap="square" lIns="0" tIns="0" rIns="0" bIns="0" rtlCol="0" anchor="t">
            <a:spAutoFit/>
          </a:bodyPr>
          <a:lstStyle/>
          <a:p>
            <a:pPr algn="ctr">
              <a:lnSpc>
                <a:spcPts val="6719"/>
              </a:lnSpc>
              <a:spcBef>
                <a:spcPct val="0"/>
              </a:spcBef>
            </a:pPr>
            <a:r>
              <a:rPr lang="en-US" sz="8800" b="1" i="0" dirty="0">
                <a:solidFill>
                  <a:srgbClr val="F0F6FC"/>
                </a:solidFill>
                <a:effectLst/>
                <a:latin typeface="Adobe Myungjo Std M" panose="02020600000000000000" pitchFamily="18" charset="-128"/>
                <a:ea typeface="Adobe Myungjo Std M" panose="02020600000000000000" pitchFamily="18" charset="-128"/>
              </a:rPr>
              <a:t>Iris Flower Classification Using the K-Nearest Neighbors Algorithm</a:t>
            </a:r>
          </a:p>
          <a:p>
            <a:pPr algn="ctr">
              <a:lnSpc>
                <a:spcPts val="6719"/>
              </a:lnSpc>
              <a:spcBef>
                <a:spcPct val="0"/>
              </a:spcBef>
            </a:pPr>
            <a:endParaRPr lang="en-US" sz="8800" dirty="0">
              <a:solidFill>
                <a:srgbClr val="FFFFFF"/>
              </a:solidFill>
              <a:latin typeface="Adobe Myungjo Std M" panose="02020600000000000000" pitchFamily="18" charset="-128"/>
              <a:ea typeface="Adobe Myungjo Std M" panose="02020600000000000000" pitchFamily="18" charset="-128"/>
              <a:cs typeface="Roller Coaster Serif"/>
              <a:sym typeface="Roller Coaster Serif"/>
            </a:endParaRPr>
          </a:p>
        </p:txBody>
      </p:sp>
      <p:pic>
        <p:nvPicPr>
          <p:cNvPr id="19" name="Picture 18">
            <a:extLst>
              <a:ext uri="{FF2B5EF4-FFF2-40B4-BE49-F238E27FC236}">
                <a16:creationId xmlns:a16="http://schemas.microsoft.com/office/drawing/2014/main" id="{F23CFE24-8B32-824F-FD05-85650B7E9B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11014" y="115534"/>
            <a:ext cx="2910494" cy="878060"/>
          </a:xfrm>
          <a:prstGeom prst="rect">
            <a:avLst/>
          </a:prstGeom>
        </p:spPr>
      </p:pic>
      <p:sp>
        <p:nvSpPr>
          <p:cNvPr id="20" name="TextBox 19">
            <a:extLst>
              <a:ext uri="{FF2B5EF4-FFF2-40B4-BE49-F238E27FC236}">
                <a16:creationId xmlns:a16="http://schemas.microsoft.com/office/drawing/2014/main" id="{26E2940D-D1E1-B29B-BEBA-860DF1DCF9A8}"/>
              </a:ext>
            </a:extLst>
          </p:cNvPr>
          <p:cNvSpPr txBox="1"/>
          <p:nvPr/>
        </p:nvSpPr>
        <p:spPr>
          <a:xfrm>
            <a:off x="6712307" y="6854190"/>
            <a:ext cx="5008463" cy="707886"/>
          </a:xfrm>
          <a:prstGeom prst="rect">
            <a:avLst/>
          </a:prstGeom>
          <a:noFill/>
        </p:spPr>
        <p:txBody>
          <a:bodyPr wrap="square" rtlCol="0">
            <a:spAutoFit/>
          </a:bodyPr>
          <a:lstStyle/>
          <a:p>
            <a:r>
              <a:rPr lang="en-US" sz="4000" dirty="0">
                <a:solidFill>
                  <a:schemeClr val="bg1"/>
                </a:solidFill>
              </a:rPr>
              <a:t> By Najwa </a:t>
            </a:r>
            <a:r>
              <a:rPr lang="en-US" sz="4000" dirty="0" err="1">
                <a:solidFill>
                  <a:schemeClr val="bg1"/>
                </a:solidFill>
              </a:rPr>
              <a:t>Quratul</a:t>
            </a:r>
            <a:r>
              <a:rPr lang="en-US" sz="4000" dirty="0">
                <a:solidFill>
                  <a:schemeClr val="bg1"/>
                </a:solidFill>
              </a:rPr>
              <a:t> Aini</a:t>
            </a:r>
            <a:endParaRPr lang="en-ID" sz="4000" dirty="0">
              <a:solidFill>
                <a:schemeClr val="bg1"/>
              </a:solidFill>
            </a:endParaRPr>
          </a:p>
        </p:txBody>
      </p:sp>
      <p:grpSp>
        <p:nvGrpSpPr>
          <p:cNvPr id="21" name="Group 7">
            <a:extLst>
              <a:ext uri="{FF2B5EF4-FFF2-40B4-BE49-F238E27FC236}">
                <a16:creationId xmlns:a16="http://schemas.microsoft.com/office/drawing/2014/main" id="{A261F461-BD8C-127C-752E-06C501080A42}"/>
              </a:ext>
            </a:extLst>
          </p:cNvPr>
          <p:cNvGrpSpPr/>
          <p:nvPr/>
        </p:nvGrpSpPr>
        <p:grpSpPr>
          <a:xfrm>
            <a:off x="12976140" y="8753773"/>
            <a:ext cx="5008463" cy="1340880"/>
            <a:chOff x="-351174" y="-38100"/>
            <a:chExt cx="2349481" cy="259219"/>
          </a:xfrm>
        </p:grpSpPr>
        <p:sp>
          <p:nvSpPr>
            <p:cNvPr id="22" name="Freeform 8">
              <a:extLst>
                <a:ext uri="{FF2B5EF4-FFF2-40B4-BE49-F238E27FC236}">
                  <a16:creationId xmlns:a16="http://schemas.microsoft.com/office/drawing/2014/main" id="{0A7F1073-B6BC-632A-103F-36C3C4047437}"/>
                </a:ext>
              </a:extLst>
            </p:cNvPr>
            <p:cNvSpPr/>
            <p:nvPr/>
          </p:nvSpPr>
          <p:spPr>
            <a:xfrm>
              <a:off x="-351174" y="0"/>
              <a:ext cx="2349481" cy="221119"/>
            </a:xfrm>
            <a:custGeom>
              <a:avLst/>
              <a:gdLst/>
              <a:ahLst/>
              <a:cxnLst/>
              <a:rect l="l" t="t" r="r" b="b"/>
              <a:pathLst>
                <a:path w="1998307" h="221119">
                  <a:moveTo>
                    <a:pt x="0" y="0"/>
                  </a:moveTo>
                  <a:lnTo>
                    <a:pt x="1998307" y="0"/>
                  </a:lnTo>
                  <a:lnTo>
                    <a:pt x="1998307" y="221119"/>
                  </a:lnTo>
                  <a:lnTo>
                    <a:pt x="0" y="221119"/>
                  </a:lnTo>
                  <a:close/>
                </a:path>
              </a:pathLst>
            </a:custGeom>
            <a:solidFill>
              <a:srgbClr val="373B31"/>
            </a:solidFill>
          </p:spPr>
        </p:sp>
        <p:sp>
          <p:nvSpPr>
            <p:cNvPr id="23" name="TextBox 9">
              <a:extLst>
                <a:ext uri="{FF2B5EF4-FFF2-40B4-BE49-F238E27FC236}">
                  <a16:creationId xmlns:a16="http://schemas.microsoft.com/office/drawing/2014/main" id="{3451B4AF-477D-9723-C467-3D566D2391B1}"/>
                </a:ext>
              </a:extLst>
            </p:cNvPr>
            <p:cNvSpPr txBox="1"/>
            <p:nvPr/>
          </p:nvSpPr>
          <p:spPr>
            <a:xfrm>
              <a:off x="0" y="-38100"/>
              <a:ext cx="1998307" cy="259219"/>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3">
            <a:extLst>
              <a:ext uri="{FF2B5EF4-FFF2-40B4-BE49-F238E27FC236}">
                <a16:creationId xmlns:a16="http://schemas.microsoft.com/office/drawing/2014/main" id="{6027E103-8408-9F58-852B-CEE14321F720}"/>
              </a:ext>
            </a:extLst>
          </p:cNvPr>
          <p:cNvSpPr txBox="1"/>
          <p:nvPr/>
        </p:nvSpPr>
        <p:spPr>
          <a:xfrm>
            <a:off x="12928378" y="8848027"/>
            <a:ext cx="5008464" cy="1323439"/>
          </a:xfrm>
          <a:prstGeom prst="rect">
            <a:avLst/>
          </a:prstGeom>
          <a:noFill/>
        </p:spPr>
        <p:txBody>
          <a:bodyPr wrap="square" rtlCol="0">
            <a:spAutoFit/>
          </a:bodyPr>
          <a:lstStyle/>
          <a:p>
            <a:r>
              <a:rPr lang="en-ID" sz="4000" b="0" i="0" dirty="0">
                <a:solidFill>
                  <a:srgbClr val="F0F6FC"/>
                </a:solidFill>
                <a:effectLst/>
                <a:latin typeface="-apple-system"/>
              </a:rPr>
              <a:t>Source of the Dataset:</a:t>
            </a:r>
          </a:p>
          <a:p>
            <a:r>
              <a:rPr lang="en-ID" sz="4000" b="0" i="0" dirty="0">
                <a:solidFill>
                  <a:srgbClr val="F0F6FC"/>
                </a:solidFill>
                <a:effectLst/>
                <a:latin typeface="-apple-system"/>
              </a:rPr>
              <a:t>scikit-learn</a:t>
            </a:r>
            <a:endParaRPr lang="en-US" sz="4000" b="0" i="0" dirty="0">
              <a:solidFill>
                <a:schemeClr val="bg1"/>
              </a:solidFill>
              <a:effectLst/>
              <a:latin typeface="-apple-syste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73B31"/>
        </a:solidFill>
        <a:effectLst/>
      </p:bgPr>
    </p:bg>
    <p:spTree>
      <p:nvGrpSpPr>
        <p:cNvPr id="1" name="">
          <a:extLst>
            <a:ext uri="{FF2B5EF4-FFF2-40B4-BE49-F238E27FC236}">
              <a16:creationId xmlns:a16="http://schemas.microsoft.com/office/drawing/2014/main" id="{EF2763D2-0D66-BEF1-AB53-6AD3B91140D2}"/>
            </a:ext>
          </a:extLst>
        </p:cNvPr>
        <p:cNvGrpSpPr/>
        <p:nvPr/>
      </p:nvGrpSpPr>
      <p:grpSpPr>
        <a:xfrm>
          <a:off x="0" y="0"/>
          <a:ext cx="0" cy="0"/>
          <a:chOff x="0" y="0"/>
          <a:chExt cx="0" cy="0"/>
        </a:xfrm>
      </p:grpSpPr>
      <p:sp>
        <p:nvSpPr>
          <p:cNvPr id="16" name="Freeform 16">
            <a:extLst>
              <a:ext uri="{FF2B5EF4-FFF2-40B4-BE49-F238E27FC236}">
                <a16:creationId xmlns:a16="http://schemas.microsoft.com/office/drawing/2014/main" id="{3CBB5D2F-6FDE-6370-1EF1-7485E0D7CA4A}"/>
              </a:ext>
            </a:extLst>
          </p:cNvPr>
          <p:cNvSpPr/>
          <p:nvPr/>
        </p:nvSpPr>
        <p:spPr>
          <a:xfrm rot="972664" flipH="1">
            <a:off x="-606721" y="6342611"/>
            <a:ext cx="3786348" cy="4984770"/>
          </a:xfrm>
          <a:custGeom>
            <a:avLst/>
            <a:gdLst/>
            <a:ahLst/>
            <a:cxnLst/>
            <a:rect l="l" t="t" r="r" b="b"/>
            <a:pathLst>
              <a:path w="3786348" h="4984770">
                <a:moveTo>
                  <a:pt x="3786348" y="0"/>
                </a:moveTo>
                <a:lnTo>
                  <a:pt x="0" y="0"/>
                </a:lnTo>
                <a:lnTo>
                  <a:pt x="0" y="4984770"/>
                </a:lnTo>
                <a:lnTo>
                  <a:pt x="3786348" y="4984770"/>
                </a:lnTo>
                <a:lnTo>
                  <a:pt x="3786348" y="0"/>
                </a:lnTo>
                <a:close/>
              </a:path>
            </a:pathLst>
          </a:custGeom>
          <a:blipFill>
            <a:blip r:embed="rId3">
              <a:duotone>
                <a:prstClr val="black"/>
                <a:schemeClr val="accent1">
                  <a:tint val="45000"/>
                  <a:satMod val="400000"/>
                </a:schemeClr>
              </a:duotone>
            </a:blip>
            <a:stretch>
              <a:fillRect/>
            </a:stretch>
          </a:blipFill>
        </p:spPr>
      </p:sp>
      <p:sp>
        <p:nvSpPr>
          <p:cNvPr id="5" name="Freeform 5">
            <a:extLst>
              <a:ext uri="{FF2B5EF4-FFF2-40B4-BE49-F238E27FC236}">
                <a16:creationId xmlns:a16="http://schemas.microsoft.com/office/drawing/2014/main" id="{3F608139-2E5C-1C74-202A-8E075ACB8FE6}"/>
              </a:ext>
            </a:extLst>
          </p:cNvPr>
          <p:cNvSpPr/>
          <p:nvPr/>
        </p:nvSpPr>
        <p:spPr>
          <a:xfrm flipV="1">
            <a:off x="5983993" y="9428046"/>
            <a:ext cx="6108115" cy="732974"/>
          </a:xfrm>
          <a:custGeom>
            <a:avLst/>
            <a:gdLst/>
            <a:ahLst/>
            <a:cxnLst/>
            <a:rect l="l" t="t" r="r" b="b"/>
            <a:pathLst>
              <a:path w="6108115" h="732974">
                <a:moveTo>
                  <a:pt x="0" y="732974"/>
                </a:moveTo>
                <a:lnTo>
                  <a:pt x="6108115" y="732974"/>
                </a:lnTo>
                <a:lnTo>
                  <a:pt x="6108115" y="0"/>
                </a:lnTo>
                <a:lnTo>
                  <a:pt x="0" y="0"/>
                </a:lnTo>
                <a:lnTo>
                  <a:pt x="0" y="73297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a:extLst>
              <a:ext uri="{FF2B5EF4-FFF2-40B4-BE49-F238E27FC236}">
                <a16:creationId xmlns:a16="http://schemas.microsoft.com/office/drawing/2014/main" id="{0CDB65F9-2EB1-3DD0-27AC-1CF4ECDAB451}"/>
              </a:ext>
            </a:extLst>
          </p:cNvPr>
          <p:cNvSpPr txBox="1"/>
          <p:nvPr/>
        </p:nvSpPr>
        <p:spPr>
          <a:xfrm>
            <a:off x="5638800" y="-578629"/>
            <a:ext cx="17258355" cy="3461204"/>
          </a:xfrm>
          <a:prstGeom prst="rect">
            <a:avLst/>
          </a:prstGeom>
        </p:spPr>
        <p:txBody>
          <a:bodyPr wrap="square" lIns="0" tIns="0" rIns="0" bIns="0" rtlCol="0" anchor="t">
            <a:spAutoFit/>
          </a:bodyPr>
          <a:lstStyle/>
          <a:p>
            <a:pPr algn="ctr">
              <a:lnSpc>
                <a:spcPts val="14560"/>
              </a:lnSpc>
              <a:spcBef>
                <a:spcPct val="0"/>
              </a:spcBef>
            </a:pPr>
            <a:r>
              <a:rPr lang="en-ID" sz="4800" b="0" i="0" u="sng" dirty="0">
                <a:solidFill>
                  <a:schemeClr val="bg1"/>
                </a:solidFill>
                <a:effectLst/>
                <a:latin typeface="Roller Coaster Serif" panose="020B0604020202020204" charset="0"/>
              </a:rPr>
              <a:t>STANDARD SCALER (</a:t>
            </a:r>
            <a:r>
              <a:rPr lang="en-ID" sz="4800" b="0" i="0" u="sng" dirty="0" err="1">
                <a:solidFill>
                  <a:schemeClr val="bg1"/>
                </a:solidFill>
                <a:effectLst/>
                <a:latin typeface="Roller Coaster Serif" panose="020B0604020202020204" charset="0"/>
              </a:rPr>
              <a:t>Normalisasi</a:t>
            </a:r>
            <a:r>
              <a:rPr lang="en-ID" sz="4800" b="0" i="0" u="sng" dirty="0">
                <a:solidFill>
                  <a:schemeClr val="bg1"/>
                </a:solidFill>
                <a:effectLst/>
                <a:latin typeface="Roller Coaster Serif" panose="020B0604020202020204" charset="0"/>
              </a:rPr>
              <a:t> Fitur)</a:t>
            </a:r>
          </a:p>
          <a:p>
            <a:pPr>
              <a:lnSpc>
                <a:spcPts val="14560"/>
              </a:lnSpc>
              <a:spcBef>
                <a:spcPct val="0"/>
              </a:spcBef>
            </a:pPr>
            <a:endParaRPr lang="en-US" sz="4800" u="sng" dirty="0">
              <a:solidFill>
                <a:schemeClr val="bg1"/>
              </a:solidFill>
              <a:latin typeface="Roller Coaster Serif" panose="020B0604020202020204" charset="0"/>
              <a:ea typeface="Roller Coaster Serif"/>
              <a:cs typeface="Roller Coaster Serif"/>
              <a:sym typeface="Roller Coaster Serif"/>
            </a:endParaRPr>
          </a:p>
        </p:txBody>
      </p:sp>
      <p:sp>
        <p:nvSpPr>
          <p:cNvPr id="13" name="Freeform 13">
            <a:extLst>
              <a:ext uri="{FF2B5EF4-FFF2-40B4-BE49-F238E27FC236}">
                <a16:creationId xmlns:a16="http://schemas.microsoft.com/office/drawing/2014/main" id="{3A27D66D-9420-A44F-687D-DE099449161E}"/>
              </a:ext>
            </a:extLst>
          </p:cNvPr>
          <p:cNvSpPr/>
          <p:nvPr/>
        </p:nvSpPr>
        <p:spPr>
          <a:xfrm>
            <a:off x="15217145" y="4373822"/>
            <a:ext cx="4860418" cy="6398795"/>
          </a:xfrm>
          <a:custGeom>
            <a:avLst/>
            <a:gdLst/>
            <a:ahLst/>
            <a:cxnLst/>
            <a:rect l="l" t="t" r="r" b="b"/>
            <a:pathLst>
              <a:path w="4860418" h="6398795">
                <a:moveTo>
                  <a:pt x="0" y="0"/>
                </a:moveTo>
                <a:lnTo>
                  <a:pt x="4860418" y="0"/>
                </a:lnTo>
                <a:lnTo>
                  <a:pt x="4860418" y="6398795"/>
                </a:lnTo>
                <a:lnTo>
                  <a:pt x="0" y="6398795"/>
                </a:lnTo>
                <a:lnTo>
                  <a:pt x="0" y="0"/>
                </a:lnTo>
                <a:close/>
              </a:path>
            </a:pathLst>
          </a:custGeom>
          <a:blipFill>
            <a:blip r:embed="rId3">
              <a:duotone>
                <a:prstClr val="black"/>
                <a:schemeClr val="accent1">
                  <a:tint val="45000"/>
                  <a:satMod val="400000"/>
                </a:schemeClr>
              </a:duotone>
            </a:blip>
            <a:stretch>
              <a:fillRect/>
            </a:stretch>
          </a:blipFill>
        </p:spPr>
      </p:sp>
      <p:sp>
        <p:nvSpPr>
          <p:cNvPr id="15" name="Freeform 15">
            <a:extLst>
              <a:ext uri="{FF2B5EF4-FFF2-40B4-BE49-F238E27FC236}">
                <a16:creationId xmlns:a16="http://schemas.microsoft.com/office/drawing/2014/main" id="{5E905A05-A3FA-9463-4CD5-31A31E9A3A55}"/>
              </a:ext>
            </a:extLst>
          </p:cNvPr>
          <p:cNvSpPr/>
          <p:nvPr/>
        </p:nvSpPr>
        <p:spPr>
          <a:xfrm rot="-5018870" flipH="1">
            <a:off x="15366126" y="7668635"/>
            <a:ext cx="3786348" cy="4984770"/>
          </a:xfrm>
          <a:custGeom>
            <a:avLst/>
            <a:gdLst/>
            <a:ahLst/>
            <a:cxnLst/>
            <a:rect l="l" t="t" r="r" b="b"/>
            <a:pathLst>
              <a:path w="3786348" h="4984770">
                <a:moveTo>
                  <a:pt x="3786348" y="0"/>
                </a:moveTo>
                <a:lnTo>
                  <a:pt x="0" y="0"/>
                </a:lnTo>
                <a:lnTo>
                  <a:pt x="0" y="4984770"/>
                </a:lnTo>
                <a:lnTo>
                  <a:pt x="3786348" y="4984770"/>
                </a:lnTo>
                <a:lnTo>
                  <a:pt x="3786348" y="0"/>
                </a:lnTo>
                <a:close/>
              </a:path>
            </a:pathLst>
          </a:custGeom>
          <a:blipFill>
            <a:blip r:embed="rId3">
              <a:duotone>
                <a:prstClr val="black"/>
                <a:schemeClr val="accent1">
                  <a:tint val="45000"/>
                  <a:satMod val="400000"/>
                </a:schemeClr>
              </a:duotone>
            </a:blip>
            <a:stretch>
              <a:fillRect/>
            </a:stretch>
          </a:blipFill>
        </p:spPr>
      </p:sp>
      <p:pic>
        <p:nvPicPr>
          <p:cNvPr id="3" name="Picture 2">
            <a:extLst>
              <a:ext uri="{FF2B5EF4-FFF2-40B4-BE49-F238E27FC236}">
                <a16:creationId xmlns:a16="http://schemas.microsoft.com/office/drawing/2014/main" id="{4EFC4F9D-39E3-ED67-DCDF-90ECE0E37707}"/>
              </a:ext>
            </a:extLst>
          </p:cNvPr>
          <p:cNvPicPr>
            <a:picLocks noChangeAspect="1"/>
          </p:cNvPicPr>
          <p:nvPr/>
        </p:nvPicPr>
        <p:blipFill>
          <a:blip r:embed="rId6"/>
          <a:stretch>
            <a:fillRect/>
          </a:stretch>
        </p:blipFill>
        <p:spPr>
          <a:xfrm>
            <a:off x="3429000" y="4574835"/>
            <a:ext cx="11656425" cy="4678350"/>
          </a:xfrm>
          <a:prstGeom prst="rect">
            <a:avLst/>
          </a:prstGeom>
        </p:spPr>
      </p:pic>
      <p:sp>
        <p:nvSpPr>
          <p:cNvPr id="8" name="Rectangle 2">
            <a:extLst>
              <a:ext uri="{FF2B5EF4-FFF2-40B4-BE49-F238E27FC236}">
                <a16:creationId xmlns:a16="http://schemas.microsoft.com/office/drawing/2014/main" id="{B9BD9BB5-660C-CA97-9F5B-9085947951C8}"/>
              </a:ext>
            </a:extLst>
          </p:cNvPr>
          <p:cNvSpPr>
            <a:spLocks noChangeArrowheads="1"/>
          </p:cNvSpPr>
          <p:nvPr/>
        </p:nvSpPr>
        <p:spPr bwMode="auto">
          <a:xfrm>
            <a:off x="321073" y="1326834"/>
            <a:ext cx="1764585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bg1"/>
                </a:solidFill>
                <a:effectLst/>
                <a:latin typeface="__Inter_d65c78"/>
              </a:rPr>
              <a:t>The code uses </a:t>
            </a:r>
            <a:r>
              <a:rPr kumimoji="0" lang="en-US" altLang="en-US" sz="3200" b="1" i="0" u="none" strike="noStrike" cap="none" normalizeH="0" baseline="0" dirty="0" err="1">
                <a:ln>
                  <a:noFill/>
                </a:ln>
                <a:solidFill>
                  <a:schemeClr val="bg1"/>
                </a:solidFill>
                <a:effectLst/>
                <a:latin typeface="__Inter_d65c78"/>
              </a:rPr>
              <a:t>StandardScaler</a:t>
            </a:r>
            <a:r>
              <a:rPr kumimoji="0" lang="en-US" altLang="en-US" sz="3200" b="0" i="0" u="none" strike="noStrike" cap="none" normalizeH="0" baseline="0" dirty="0">
                <a:ln>
                  <a:noFill/>
                </a:ln>
                <a:solidFill>
                  <a:schemeClr val="bg1"/>
                </a:solidFill>
                <a:effectLst/>
                <a:latin typeface="__Inter_d65c78"/>
              </a:rPr>
              <a:t> from</a:t>
            </a:r>
            <a:r>
              <a:rPr kumimoji="0" lang="en-US" altLang="en-US" sz="3200" b="1" i="0" u="none" strike="noStrike" cap="none" normalizeH="0" baseline="0" dirty="0">
                <a:ln>
                  <a:noFill/>
                </a:ln>
                <a:solidFill>
                  <a:schemeClr val="bg1"/>
                </a:solidFill>
                <a:effectLst/>
                <a:latin typeface="__Inter_d65c78"/>
              </a:rPr>
              <a:t> </a:t>
            </a:r>
            <a:r>
              <a:rPr kumimoji="0" lang="en-US" altLang="en-US" sz="3200" b="1" i="0" u="none" strike="noStrike" cap="none" normalizeH="0" baseline="0" dirty="0" err="1">
                <a:ln>
                  <a:noFill/>
                </a:ln>
                <a:solidFill>
                  <a:schemeClr val="bg1"/>
                </a:solidFill>
                <a:effectLst/>
                <a:latin typeface="__Inter_d65c78"/>
              </a:rPr>
              <a:t>sklearn.preprocessing</a:t>
            </a:r>
            <a:r>
              <a:rPr kumimoji="0" lang="en-US" altLang="en-US" sz="3200" b="0" i="0" u="none" strike="noStrike" cap="none" normalizeH="0" baseline="0" dirty="0">
                <a:ln>
                  <a:noFill/>
                </a:ln>
                <a:solidFill>
                  <a:schemeClr val="bg1"/>
                </a:solidFill>
                <a:effectLst/>
                <a:latin typeface="__Inter_d65c78"/>
              </a:rPr>
              <a:t> to standardize the training data (</a:t>
            </a:r>
            <a:r>
              <a:rPr kumimoji="0" lang="en-US" altLang="en-US" sz="3200" b="0" i="0" u="none" strike="noStrike" cap="none" normalizeH="0" baseline="0" dirty="0" err="1">
                <a:ln>
                  <a:noFill/>
                </a:ln>
                <a:solidFill>
                  <a:schemeClr val="bg1"/>
                </a:solidFill>
                <a:effectLst/>
                <a:latin typeface="__Inter_d65c78"/>
              </a:rPr>
              <a:t>X_train</a:t>
            </a:r>
            <a:r>
              <a:rPr kumimoji="0" lang="en-US" altLang="en-US" sz="3200" b="0" i="0" u="none" strike="noStrike" cap="none" normalizeH="0" baseline="0" dirty="0">
                <a:ln>
                  <a:noFill/>
                </a:ln>
                <a:solidFill>
                  <a:schemeClr val="bg1"/>
                </a:solidFill>
                <a:effectLst/>
                <a:latin typeface="__Inter_d65c78"/>
              </a:rPr>
              <a:t>) and test data (</a:t>
            </a:r>
            <a:r>
              <a:rPr kumimoji="0" lang="en-US" altLang="en-US" sz="3200" b="0" i="0" u="none" strike="noStrike" cap="none" normalizeH="0" baseline="0" dirty="0" err="1">
                <a:ln>
                  <a:noFill/>
                </a:ln>
                <a:solidFill>
                  <a:schemeClr val="bg1"/>
                </a:solidFill>
                <a:effectLst/>
                <a:latin typeface="__Inter_d65c78"/>
              </a:rPr>
              <a:t>X_test</a:t>
            </a:r>
            <a:r>
              <a:rPr kumimoji="0" lang="en-US" altLang="en-US" sz="3200" b="0" i="0" u="none" strike="noStrike" cap="none" normalizeH="0" baseline="0" dirty="0">
                <a:ln>
                  <a:noFill/>
                </a:ln>
                <a:solidFill>
                  <a:schemeClr val="bg1"/>
                </a:solidFill>
                <a:effectLst/>
                <a:latin typeface="__Inter_d65c78"/>
              </a:rPr>
              <a:t>). This standardization process transforms the data to have a mean of 0 and a standard deviation of 1, which is important to ensure that machine learning models are not biased by the scale differences between features. </a:t>
            </a:r>
            <a:r>
              <a:rPr kumimoji="0" lang="en-US" altLang="en-US" sz="3200" b="0" i="0" u="none" strike="noStrike" cap="none" normalizeH="0" baseline="0" dirty="0" err="1">
                <a:ln>
                  <a:noFill/>
                </a:ln>
                <a:solidFill>
                  <a:schemeClr val="bg1"/>
                </a:solidFill>
                <a:effectLst/>
                <a:latin typeface="__Inter_d65c78"/>
              </a:rPr>
              <a:t>fit_transform</a:t>
            </a:r>
            <a:r>
              <a:rPr kumimoji="0" lang="en-US" altLang="en-US" sz="3200" b="0" i="0" u="none" strike="noStrike" cap="none" normalizeH="0" baseline="0" dirty="0">
                <a:ln>
                  <a:noFill/>
                </a:ln>
                <a:solidFill>
                  <a:schemeClr val="bg1"/>
                </a:solidFill>
                <a:effectLst/>
                <a:latin typeface="__Inter_d65c78"/>
              </a:rPr>
              <a:t>() is applied to </a:t>
            </a:r>
            <a:r>
              <a:rPr kumimoji="0" lang="en-US" altLang="en-US" sz="3200" b="0" i="0" u="none" strike="noStrike" cap="none" normalizeH="0" baseline="0" dirty="0" err="1">
                <a:ln>
                  <a:noFill/>
                </a:ln>
                <a:solidFill>
                  <a:schemeClr val="bg1"/>
                </a:solidFill>
                <a:effectLst/>
                <a:latin typeface="__Inter_d65c78"/>
              </a:rPr>
              <a:t>X_train</a:t>
            </a:r>
            <a:r>
              <a:rPr kumimoji="0" lang="en-US" altLang="en-US" sz="3200" b="0" i="0" u="none" strike="noStrike" cap="none" normalizeH="0" baseline="0" dirty="0">
                <a:ln>
                  <a:noFill/>
                </a:ln>
                <a:solidFill>
                  <a:schemeClr val="bg1"/>
                </a:solidFill>
                <a:effectLst/>
                <a:latin typeface="__Inter_d65c78"/>
              </a:rPr>
              <a:t> to compute the mean and standard deviation, then apply the transformation to the training data, while transform() only applies the same scaling to </a:t>
            </a:r>
            <a:r>
              <a:rPr kumimoji="0" lang="en-US" altLang="en-US" sz="3200" b="0" i="0" u="none" strike="noStrike" cap="none" normalizeH="0" baseline="0" dirty="0" err="1">
                <a:ln>
                  <a:noFill/>
                </a:ln>
                <a:solidFill>
                  <a:schemeClr val="bg1"/>
                </a:solidFill>
                <a:effectLst/>
                <a:latin typeface="__Inter_d65c78"/>
              </a:rPr>
              <a:t>X_test</a:t>
            </a:r>
            <a:r>
              <a:rPr kumimoji="0" lang="en-US" altLang="en-US" sz="3200" b="0" i="0" u="none" strike="noStrike" cap="none" normalizeH="0" baseline="0" dirty="0">
                <a:ln>
                  <a:noFill/>
                </a:ln>
                <a:solidFill>
                  <a:schemeClr val="bg1"/>
                </a:solidFill>
                <a:effectLst/>
                <a:latin typeface="__Inter_d65c78"/>
              </a:rPr>
              <a:t>. This ensures the model is trained and tested with consistently treated data.</a:t>
            </a:r>
          </a:p>
        </p:txBody>
      </p:sp>
    </p:spTree>
    <p:extLst>
      <p:ext uri="{BB962C8B-B14F-4D97-AF65-F5344CB8AC3E}">
        <p14:creationId xmlns:p14="http://schemas.microsoft.com/office/powerpoint/2010/main" val="4961503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73B31"/>
        </a:solidFill>
        <a:effectLst/>
      </p:bgPr>
    </p:bg>
    <p:spTree>
      <p:nvGrpSpPr>
        <p:cNvPr id="1" name="">
          <a:extLst>
            <a:ext uri="{FF2B5EF4-FFF2-40B4-BE49-F238E27FC236}">
              <a16:creationId xmlns:a16="http://schemas.microsoft.com/office/drawing/2014/main" id="{1D7135ED-813A-2EA9-A8F8-484A5B3C3CED}"/>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B1F73902-9556-FDCE-6BFC-0E49DB197E16}"/>
              </a:ext>
            </a:extLst>
          </p:cNvPr>
          <p:cNvSpPr/>
          <p:nvPr/>
        </p:nvSpPr>
        <p:spPr>
          <a:xfrm flipH="1" flipV="1">
            <a:off x="0" y="4859439"/>
            <a:ext cx="5397957" cy="5427561"/>
          </a:xfrm>
          <a:custGeom>
            <a:avLst/>
            <a:gdLst/>
            <a:ahLst/>
            <a:cxnLst/>
            <a:rect l="l" t="t" r="r" b="b"/>
            <a:pathLst>
              <a:path w="5397957" h="5427561">
                <a:moveTo>
                  <a:pt x="5397957" y="5427561"/>
                </a:moveTo>
                <a:lnTo>
                  <a:pt x="0" y="5427561"/>
                </a:lnTo>
                <a:lnTo>
                  <a:pt x="0" y="0"/>
                </a:lnTo>
                <a:lnTo>
                  <a:pt x="5397957" y="0"/>
                </a:lnTo>
                <a:lnTo>
                  <a:pt x="5397957" y="542756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a:extLst>
              <a:ext uri="{FF2B5EF4-FFF2-40B4-BE49-F238E27FC236}">
                <a16:creationId xmlns:a16="http://schemas.microsoft.com/office/drawing/2014/main" id="{7D8D76A5-5630-2241-9D51-7A137B8E018A}"/>
              </a:ext>
            </a:extLst>
          </p:cNvPr>
          <p:cNvSpPr/>
          <p:nvPr/>
        </p:nvSpPr>
        <p:spPr>
          <a:xfrm flipV="1">
            <a:off x="5983993" y="9428046"/>
            <a:ext cx="6108115" cy="732974"/>
          </a:xfrm>
          <a:custGeom>
            <a:avLst/>
            <a:gdLst/>
            <a:ahLst/>
            <a:cxnLst/>
            <a:rect l="l" t="t" r="r" b="b"/>
            <a:pathLst>
              <a:path w="6108115" h="732974">
                <a:moveTo>
                  <a:pt x="0" y="732974"/>
                </a:moveTo>
                <a:lnTo>
                  <a:pt x="6108115" y="732974"/>
                </a:lnTo>
                <a:lnTo>
                  <a:pt x="6108115" y="0"/>
                </a:lnTo>
                <a:lnTo>
                  <a:pt x="0" y="0"/>
                </a:lnTo>
                <a:lnTo>
                  <a:pt x="0" y="73297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a:extLst>
              <a:ext uri="{FF2B5EF4-FFF2-40B4-BE49-F238E27FC236}">
                <a16:creationId xmlns:a16="http://schemas.microsoft.com/office/drawing/2014/main" id="{99DAE5B7-66EE-9EA6-FED0-7D15C4BD8624}"/>
              </a:ext>
            </a:extLst>
          </p:cNvPr>
          <p:cNvSpPr txBox="1"/>
          <p:nvPr/>
        </p:nvSpPr>
        <p:spPr>
          <a:xfrm>
            <a:off x="6214048" y="-556570"/>
            <a:ext cx="17258355" cy="3507370"/>
          </a:xfrm>
          <a:prstGeom prst="rect">
            <a:avLst/>
          </a:prstGeom>
        </p:spPr>
        <p:txBody>
          <a:bodyPr wrap="square" lIns="0" tIns="0" rIns="0" bIns="0" rtlCol="0" anchor="t">
            <a:spAutoFit/>
          </a:bodyPr>
          <a:lstStyle/>
          <a:p>
            <a:pPr algn="ctr">
              <a:lnSpc>
                <a:spcPts val="14560"/>
              </a:lnSpc>
              <a:spcBef>
                <a:spcPct val="0"/>
              </a:spcBef>
            </a:pPr>
            <a:r>
              <a:rPr lang="en-ID" sz="6000" b="0" i="0" u="sng" dirty="0">
                <a:solidFill>
                  <a:schemeClr val="bg1"/>
                </a:solidFill>
                <a:effectLst/>
                <a:latin typeface="Roller Coaster Serif" panose="020B0604020202020204" charset="0"/>
              </a:rPr>
              <a:t>TRAINING MODEL KNN</a:t>
            </a:r>
          </a:p>
          <a:p>
            <a:pPr>
              <a:lnSpc>
                <a:spcPts val="14560"/>
              </a:lnSpc>
              <a:spcBef>
                <a:spcPct val="0"/>
              </a:spcBef>
            </a:pPr>
            <a:endParaRPr lang="en-US" sz="6000" u="sng" dirty="0">
              <a:solidFill>
                <a:schemeClr val="bg1"/>
              </a:solidFill>
              <a:latin typeface="Roller Coaster Serif" panose="020B0604020202020204" charset="0"/>
              <a:ea typeface="Roller Coaster Serif"/>
              <a:cs typeface="Roller Coaster Serif"/>
              <a:sym typeface="Roller Coaster Serif"/>
            </a:endParaRPr>
          </a:p>
        </p:txBody>
      </p:sp>
      <p:sp>
        <p:nvSpPr>
          <p:cNvPr id="13" name="Freeform 13">
            <a:extLst>
              <a:ext uri="{FF2B5EF4-FFF2-40B4-BE49-F238E27FC236}">
                <a16:creationId xmlns:a16="http://schemas.microsoft.com/office/drawing/2014/main" id="{A4D64B50-6222-6A11-B418-E2EC73F81D28}"/>
              </a:ext>
            </a:extLst>
          </p:cNvPr>
          <p:cNvSpPr/>
          <p:nvPr/>
        </p:nvSpPr>
        <p:spPr>
          <a:xfrm>
            <a:off x="15217145" y="4373822"/>
            <a:ext cx="4860418" cy="6398795"/>
          </a:xfrm>
          <a:custGeom>
            <a:avLst/>
            <a:gdLst/>
            <a:ahLst/>
            <a:cxnLst/>
            <a:rect l="l" t="t" r="r" b="b"/>
            <a:pathLst>
              <a:path w="4860418" h="6398795">
                <a:moveTo>
                  <a:pt x="0" y="0"/>
                </a:moveTo>
                <a:lnTo>
                  <a:pt x="4860418" y="0"/>
                </a:lnTo>
                <a:lnTo>
                  <a:pt x="4860418" y="6398795"/>
                </a:lnTo>
                <a:lnTo>
                  <a:pt x="0" y="6398795"/>
                </a:lnTo>
                <a:lnTo>
                  <a:pt x="0" y="0"/>
                </a:lnTo>
                <a:close/>
              </a:path>
            </a:pathLst>
          </a:custGeom>
          <a:blipFill>
            <a:blip r:embed="rId7">
              <a:duotone>
                <a:prstClr val="black"/>
                <a:schemeClr val="accent1">
                  <a:tint val="45000"/>
                  <a:satMod val="400000"/>
                </a:schemeClr>
              </a:duotone>
            </a:blip>
            <a:stretch>
              <a:fillRect/>
            </a:stretch>
          </a:blipFill>
        </p:spPr>
      </p:sp>
      <p:sp>
        <p:nvSpPr>
          <p:cNvPr id="15" name="Freeform 15">
            <a:extLst>
              <a:ext uri="{FF2B5EF4-FFF2-40B4-BE49-F238E27FC236}">
                <a16:creationId xmlns:a16="http://schemas.microsoft.com/office/drawing/2014/main" id="{6E46B73C-5D98-AC2C-89AF-9EF3E31498E1}"/>
              </a:ext>
            </a:extLst>
          </p:cNvPr>
          <p:cNvSpPr/>
          <p:nvPr/>
        </p:nvSpPr>
        <p:spPr>
          <a:xfrm rot="-5018870" flipH="1">
            <a:off x="15366126" y="7668635"/>
            <a:ext cx="3786348" cy="4984770"/>
          </a:xfrm>
          <a:custGeom>
            <a:avLst/>
            <a:gdLst/>
            <a:ahLst/>
            <a:cxnLst/>
            <a:rect l="l" t="t" r="r" b="b"/>
            <a:pathLst>
              <a:path w="3786348" h="4984770">
                <a:moveTo>
                  <a:pt x="3786348" y="0"/>
                </a:moveTo>
                <a:lnTo>
                  <a:pt x="0" y="0"/>
                </a:lnTo>
                <a:lnTo>
                  <a:pt x="0" y="4984770"/>
                </a:lnTo>
                <a:lnTo>
                  <a:pt x="3786348" y="4984770"/>
                </a:lnTo>
                <a:lnTo>
                  <a:pt x="3786348" y="0"/>
                </a:lnTo>
                <a:close/>
              </a:path>
            </a:pathLst>
          </a:custGeom>
          <a:blipFill>
            <a:blip r:embed="rId7">
              <a:duotone>
                <a:prstClr val="black"/>
                <a:schemeClr val="accent1">
                  <a:tint val="45000"/>
                  <a:satMod val="400000"/>
                </a:schemeClr>
              </a:duotone>
            </a:blip>
            <a:stretch>
              <a:fillRect/>
            </a:stretch>
          </a:blipFill>
        </p:spPr>
      </p:sp>
      <p:pic>
        <p:nvPicPr>
          <p:cNvPr id="3" name="Picture 2">
            <a:extLst>
              <a:ext uri="{FF2B5EF4-FFF2-40B4-BE49-F238E27FC236}">
                <a16:creationId xmlns:a16="http://schemas.microsoft.com/office/drawing/2014/main" id="{6A1F5444-CEE2-33A8-228A-AD549C3BBCA7}"/>
              </a:ext>
            </a:extLst>
          </p:cNvPr>
          <p:cNvPicPr>
            <a:picLocks noChangeAspect="1"/>
          </p:cNvPicPr>
          <p:nvPr/>
        </p:nvPicPr>
        <p:blipFill>
          <a:blip r:embed="rId8"/>
          <a:stretch>
            <a:fillRect/>
          </a:stretch>
        </p:blipFill>
        <p:spPr>
          <a:xfrm>
            <a:off x="4434333" y="4474294"/>
            <a:ext cx="9517052" cy="5209335"/>
          </a:xfrm>
          <a:prstGeom prst="rect">
            <a:avLst/>
          </a:prstGeom>
        </p:spPr>
      </p:pic>
      <p:sp>
        <p:nvSpPr>
          <p:cNvPr id="7" name="Rectangle 1">
            <a:extLst>
              <a:ext uri="{FF2B5EF4-FFF2-40B4-BE49-F238E27FC236}">
                <a16:creationId xmlns:a16="http://schemas.microsoft.com/office/drawing/2014/main" id="{D832C4B3-2562-2853-9C35-73ABFD46D4D0}"/>
              </a:ext>
            </a:extLst>
          </p:cNvPr>
          <p:cNvSpPr>
            <a:spLocks noChangeArrowheads="1"/>
          </p:cNvSpPr>
          <p:nvPr/>
        </p:nvSpPr>
        <p:spPr bwMode="auto">
          <a:xfrm>
            <a:off x="268769" y="1427306"/>
            <a:ext cx="1784818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bg1"/>
                </a:solidFill>
                <a:effectLst/>
                <a:latin typeface="__Inter_d65c78"/>
              </a:rPr>
              <a:t>In this code snippet, a K-Nearest Neighbors (KNN) model is created using the </a:t>
            </a:r>
            <a:r>
              <a:rPr kumimoji="0" lang="en-US" altLang="en-US" sz="3200" b="1" i="0" u="none" strike="noStrike" cap="none" normalizeH="0" baseline="0" dirty="0" err="1">
                <a:ln>
                  <a:noFill/>
                </a:ln>
                <a:solidFill>
                  <a:schemeClr val="bg1"/>
                </a:solidFill>
                <a:effectLst/>
                <a:latin typeface="ui-monospace"/>
              </a:rPr>
              <a:t>KNeighborsClassifier</a:t>
            </a:r>
            <a:r>
              <a:rPr kumimoji="0" lang="en-US" altLang="en-US" sz="3200" b="0" i="0" u="none" strike="noStrike" cap="none" normalizeH="0" baseline="0" dirty="0">
                <a:ln>
                  <a:noFill/>
                </a:ln>
                <a:solidFill>
                  <a:schemeClr val="bg1"/>
                </a:solidFill>
                <a:effectLst/>
                <a:latin typeface="__Inter_d65c78"/>
              </a:rPr>
              <a:t> class with </a:t>
            </a:r>
            <a:r>
              <a:rPr kumimoji="0" lang="en-US" altLang="en-US" sz="3200" b="1" i="0" u="none" strike="noStrike" cap="none" normalizeH="0" baseline="0" dirty="0" err="1">
                <a:ln>
                  <a:noFill/>
                </a:ln>
                <a:solidFill>
                  <a:schemeClr val="bg1"/>
                </a:solidFill>
                <a:effectLst/>
                <a:latin typeface="ui-monospace"/>
              </a:rPr>
              <a:t>n_neighbors</a:t>
            </a:r>
            <a:r>
              <a:rPr kumimoji="0" lang="en-US" altLang="en-US" sz="3200" b="0" i="0" u="none" strike="noStrike" cap="none" normalizeH="0" baseline="0" dirty="0">
                <a:ln>
                  <a:noFill/>
                </a:ln>
                <a:solidFill>
                  <a:schemeClr val="bg1"/>
                </a:solidFill>
                <a:effectLst/>
                <a:latin typeface="__Inter_d65c78"/>
              </a:rPr>
              <a:t> set to 3,</a:t>
            </a:r>
            <a:r>
              <a:rPr lang="en-US" altLang="en-US" sz="3200" dirty="0">
                <a:solidFill>
                  <a:schemeClr val="bg1"/>
                </a:solidFill>
                <a:latin typeface="__Inter_d65c78"/>
              </a:rPr>
              <a:t> </a:t>
            </a:r>
            <a:r>
              <a:rPr kumimoji="0" lang="en-US" altLang="en-US" sz="3200" b="0" i="0" u="none" strike="noStrike" cap="none" normalizeH="0" baseline="0" dirty="0">
                <a:ln>
                  <a:noFill/>
                </a:ln>
                <a:solidFill>
                  <a:schemeClr val="bg1"/>
                </a:solidFill>
                <a:effectLst/>
                <a:latin typeface="__Inter_d65c78"/>
              </a:rPr>
              <a:t>meaning the model will consider the three nearest neighbors when making predictions. The model is then trained using the training data by calling the </a:t>
            </a:r>
            <a:r>
              <a:rPr kumimoji="0" lang="en-US" altLang="en-US" sz="3200" b="1" i="0" u="none" strike="noStrike" cap="none" normalizeH="0" baseline="0" dirty="0">
                <a:ln>
                  <a:noFill/>
                </a:ln>
                <a:solidFill>
                  <a:schemeClr val="bg1"/>
                </a:solidFill>
                <a:effectLst/>
                <a:latin typeface="ui-monospace"/>
              </a:rPr>
              <a:t>fit</a:t>
            </a:r>
            <a:r>
              <a:rPr kumimoji="0" lang="en-US" altLang="en-US" sz="3200" b="0" i="0" u="none" strike="noStrike" cap="none" normalizeH="0" baseline="0" dirty="0">
                <a:ln>
                  <a:noFill/>
                </a:ln>
                <a:solidFill>
                  <a:schemeClr val="bg1"/>
                </a:solidFill>
                <a:effectLst/>
                <a:latin typeface="__Inter_d65c78"/>
              </a:rPr>
              <a:t> method, which takes the feature set </a:t>
            </a:r>
            <a:r>
              <a:rPr kumimoji="0" lang="en-US" altLang="en-US" sz="3200" b="1" i="0" u="none" strike="noStrike" cap="none" normalizeH="0" baseline="0" dirty="0" err="1">
                <a:ln>
                  <a:noFill/>
                </a:ln>
                <a:solidFill>
                  <a:schemeClr val="bg1"/>
                </a:solidFill>
                <a:effectLst/>
                <a:latin typeface="ui-monospace"/>
              </a:rPr>
              <a:t>X_train</a:t>
            </a:r>
            <a:r>
              <a:rPr kumimoji="0" lang="en-US" altLang="en-US" sz="3200" b="0" i="0" u="none" strike="noStrike" cap="none" normalizeH="0" baseline="0" dirty="0">
                <a:ln>
                  <a:noFill/>
                </a:ln>
                <a:solidFill>
                  <a:schemeClr val="bg1"/>
                </a:solidFill>
                <a:effectLst/>
                <a:latin typeface="__Inter_d65c78"/>
              </a:rPr>
              <a:t> and the corresponding target labels </a:t>
            </a:r>
            <a:r>
              <a:rPr kumimoji="0" lang="en-US" altLang="en-US" sz="3200" b="1" i="0" u="none" strike="noStrike" cap="none" normalizeH="0" baseline="0" dirty="0" err="1">
                <a:ln>
                  <a:noFill/>
                </a:ln>
                <a:solidFill>
                  <a:schemeClr val="bg1"/>
                </a:solidFill>
                <a:effectLst/>
                <a:latin typeface="ui-monospace"/>
              </a:rPr>
              <a:t>y_train</a:t>
            </a:r>
            <a:r>
              <a:rPr kumimoji="0" lang="en-US" altLang="en-US" sz="3200" b="0" i="0" u="none" strike="noStrike" cap="none" normalizeH="0" baseline="0" dirty="0">
                <a:ln>
                  <a:noFill/>
                </a:ln>
                <a:solidFill>
                  <a:schemeClr val="bg1"/>
                </a:solidFill>
                <a:effectLst/>
                <a:latin typeface="__Inter_d65c78"/>
              </a:rPr>
              <a:t> as inputs. This process allows the KNN algorithm to learn the relationship between the features and the target variable, enabling it to make predictions on new, unseen data based on the proximity of the data points in the feature space.</a:t>
            </a:r>
            <a:r>
              <a:rPr kumimoji="0" lang="en-US" altLang="en-US" sz="3200" b="0" i="0" u="none" strike="noStrike" cap="none" normalizeH="0" baseline="0" dirty="0">
                <a:ln>
                  <a:noFill/>
                </a:ln>
                <a:solidFill>
                  <a:schemeClr val="bg1"/>
                </a:solidFill>
                <a:effectLst/>
              </a:rPr>
              <a:t> </a:t>
            </a:r>
            <a:endParaRPr kumimoji="0" lang="en-US" altLang="en-US" sz="32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9443410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73B31"/>
        </a:solidFill>
        <a:effectLst/>
      </p:bgPr>
    </p:bg>
    <p:spTree>
      <p:nvGrpSpPr>
        <p:cNvPr id="1" name="">
          <a:extLst>
            <a:ext uri="{FF2B5EF4-FFF2-40B4-BE49-F238E27FC236}">
              <a16:creationId xmlns:a16="http://schemas.microsoft.com/office/drawing/2014/main" id="{2DA8FCC1-9ACA-317F-4814-4E31E8A84A87}"/>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394B89C1-F978-E684-B059-9CC0CB8A0ABA}"/>
              </a:ext>
            </a:extLst>
          </p:cNvPr>
          <p:cNvSpPr/>
          <p:nvPr/>
        </p:nvSpPr>
        <p:spPr>
          <a:xfrm rot="5400000" flipH="1" flipV="1">
            <a:off x="10436774" y="-3195267"/>
            <a:ext cx="8410293" cy="11873354"/>
          </a:xfrm>
          <a:custGeom>
            <a:avLst/>
            <a:gdLst/>
            <a:ahLst/>
            <a:cxnLst/>
            <a:rect l="l" t="t" r="r" b="b"/>
            <a:pathLst>
              <a:path w="8410293" h="11873354">
                <a:moveTo>
                  <a:pt x="8410293" y="11873354"/>
                </a:moveTo>
                <a:lnTo>
                  <a:pt x="0" y="11873354"/>
                </a:lnTo>
                <a:lnTo>
                  <a:pt x="0" y="0"/>
                </a:lnTo>
                <a:lnTo>
                  <a:pt x="8410293" y="0"/>
                </a:lnTo>
                <a:lnTo>
                  <a:pt x="8410293" y="11873354"/>
                </a:lnTo>
                <a:close/>
              </a:path>
            </a:pathLst>
          </a:custGeom>
          <a:blipFill>
            <a:blip r:embed="rId2">
              <a:alphaModFix amt="70000"/>
              <a:duotone>
                <a:prstClr val="black"/>
                <a:schemeClr val="accent1">
                  <a:tint val="45000"/>
                  <a:satMod val="400000"/>
                </a:schemeClr>
              </a:duotone>
            </a:blip>
            <a:stretch>
              <a:fillRect/>
            </a:stretch>
          </a:blipFill>
        </p:spPr>
      </p:sp>
      <p:sp>
        <p:nvSpPr>
          <p:cNvPr id="5" name="Freeform 5">
            <a:extLst>
              <a:ext uri="{FF2B5EF4-FFF2-40B4-BE49-F238E27FC236}">
                <a16:creationId xmlns:a16="http://schemas.microsoft.com/office/drawing/2014/main" id="{91608BA9-08F1-449B-CBDD-9C675AD6BE34}"/>
              </a:ext>
            </a:extLst>
          </p:cNvPr>
          <p:cNvSpPr/>
          <p:nvPr/>
        </p:nvSpPr>
        <p:spPr>
          <a:xfrm rot="5400000">
            <a:off x="-405379" y="-2602822"/>
            <a:ext cx="7918997" cy="11179760"/>
          </a:xfrm>
          <a:custGeom>
            <a:avLst/>
            <a:gdLst/>
            <a:ahLst/>
            <a:cxnLst/>
            <a:rect l="l" t="t" r="r" b="b"/>
            <a:pathLst>
              <a:path w="7918997" h="11179760">
                <a:moveTo>
                  <a:pt x="0" y="0"/>
                </a:moveTo>
                <a:lnTo>
                  <a:pt x="7918997" y="0"/>
                </a:lnTo>
                <a:lnTo>
                  <a:pt x="7918997" y="11179760"/>
                </a:lnTo>
                <a:lnTo>
                  <a:pt x="0" y="11179760"/>
                </a:lnTo>
                <a:lnTo>
                  <a:pt x="0" y="0"/>
                </a:lnTo>
                <a:close/>
              </a:path>
            </a:pathLst>
          </a:custGeom>
          <a:blipFill>
            <a:blip r:embed="rId2">
              <a:alphaModFix amt="70000"/>
              <a:duotone>
                <a:prstClr val="black"/>
                <a:schemeClr val="accent1">
                  <a:tint val="45000"/>
                  <a:satMod val="400000"/>
                </a:schemeClr>
              </a:duotone>
            </a:blip>
            <a:stretch>
              <a:fillRect/>
            </a:stretch>
          </a:blipFill>
        </p:spPr>
      </p:sp>
      <p:sp>
        <p:nvSpPr>
          <p:cNvPr id="6" name="TextBox 6">
            <a:extLst>
              <a:ext uri="{FF2B5EF4-FFF2-40B4-BE49-F238E27FC236}">
                <a16:creationId xmlns:a16="http://schemas.microsoft.com/office/drawing/2014/main" id="{2E6E6967-9F9F-CDEA-3AC0-CDAF780D5C1F}"/>
              </a:ext>
            </a:extLst>
          </p:cNvPr>
          <p:cNvSpPr txBox="1"/>
          <p:nvPr/>
        </p:nvSpPr>
        <p:spPr>
          <a:xfrm>
            <a:off x="6553201" y="-771820"/>
            <a:ext cx="12324290" cy="2192908"/>
          </a:xfrm>
          <a:prstGeom prst="rect">
            <a:avLst/>
          </a:prstGeom>
        </p:spPr>
        <p:txBody>
          <a:bodyPr wrap="square" lIns="0" tIns="0" rIns="0" bIns="0" rtlCol="0" anchor="t">
            <a:spAutoFit/>
          </a:bodyPr>
          <a:lstStyle/>
          <a:p>
            <a:pPr algn="ctr">
              <a:lnSpc>
                <a:spcPts val="21150"/>
              </a:lnSpc>
              <a:spcBef>
                <a:spcPct val="0"/>
              </a:spcBef>
            </a:pPr>
            <a:r>
              <a:rPr lang="en-ID" sz="4000" b="0" i="0" u="sng" dirty="0">
                <a:solidFill>
                  <a:schemeClr val="bg1"/>
                </a:solidFill>
                <a:effectLst/>
                <a:latin typeface="Roller Coaster Serif" panose="020B0604020202020204" charset="0"/>
              </a:rPr>
              <a:t>EVALUASI MODEL (Confusion Matrix, Classification Report, Accuracy)</a:t>
            </a:r>
            <a:endParaRPr lang="en-US" sz="4000" u="sng" dirty="0">
              <a:solidFill>
                <a:schemeClr val="bg1"/>
              </a:solidFill>
              <a:latin typeface="Roller Coaster Serif" panose="020B0604020202020204" charset="0"/>
              <a:ea typeface="Roller Coaster Serif"/>
              <a:cs typeface="Roller Coaster Serif"/>
              <a:sym typeface="Roller Coaster Serif"/>
            </a:endParaRPr>
          </a:p>
        </p:txBody>
      </p:sp>
      <p:sp>
        <p:nvSpPr>
          <p:cNvPr id="8" name="Freeform 8">
            <a:extLst>
              <a:ext uri="{FF2B5EF4-FFF2-40B4-BE49-F238E27FC236}">
                <a16:creationId xmlns:a16="http://schemas.microsoft.com/office/drawing/2014/main" id="{A72E18F6-12B5-40FC-AC20-260D4EA854CC}"/>
              </a:ext>
            </a:extLst>
          </p:cNvPr>
          <p:cNvSpPr/>
          <p:nvPr/>
        </p:nvSpPr>
        <p:spPr>
          <a:xfrm rot="5069311" flipH="1" flipV="1">
            <a:off x="28810" y="-13187"/>
            <a:ext cx="2252563" cy="2256666"/>
          </a:xfrm>
          <a:custGeom>
            <a:avLst/>
            <a:gdLst/>
            <a:ahLst/>
            <a:cxnLst/>
            <a:rect l="l" t="t" r="r" b="b"/>
            <a:pathLst>
              <a:path w="2252563" h="2256666">
                <a:moveTo>
                  <a:pt x="2252563" y="2256666"/>
                </a:moveTo>
                <a:lnTo>
                  <a:pt x="0" y="2256666"/>
                </a:lnTo>
                <a:lnTo>
                  <a:pt x="0" y="0"/>
                </a:lnTo>
                <a:lnTo>
                  <a:pt x="2252563" y="0"/>
                </a:lnTo>
                <a:lnTo>
                  <a:pt x="2252563" y="2256666"/>
                </a:lnTo>
                <a:close/>
              </a:path>
            </a:pathLst>
          </a:custGeom>
          <a:blipFill>
            <a:blip r:embed="rId3">
              <a:extLst>
                <a:ext uri="{96DAC541-7B7A-43D3-8B79-37D633B846F1}">
                  <asvg:svgBlip xmlns:asvg="http://schemas.microsoft.com/office/drawing/2016/SVG/main" r:embed="rId4"/>
                </a:ext>
              </a:extLst>
            </a:blip>
            <a:stretch>
              <a:fillRect/>
            </a:stretch>
          </a:blipFill>
        </p:spPr>
      </p:sp>
      <p:cxnSp>
        <p:nvCxnSpPr>
          <p:cNvPr id="16" name="Connector: Curved 15">
            <a:extLst>
              <a:ext uri="{FF2B5EF4-FFF2-40B4-BE49-F238E27FC236}">
                <a16:creationId xmlns:a16="http://schemas.microsoft.com/office/drawing/2014/main" id="{964D9669-DDF5-CC44-D357-0387168CD2E6}"/>
              </a:ext>
            </a:extLst>
          </p:cNvPr>
          <p:cNvCxnSpPr>
            <a:cxnSpLocks/>
          </p:cNvCxnSpPr>
          <p:nvPr/>
        </p:nvCxnSpPr>
        <p:spPr>
          <a:xfrm>
            <a:off x="10283695" y="3643917"/>
            <a:ext cx="3193168" cy="2817953"/>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BC564E8-47D0-1FBF-7EE4-2AD55CEA38E9}"/>
              </a:ext>
            </a:extLst>
          </p:cNvPr>
          <p:cNvPicPr>
            <a:picLocks noChangeAspect="1"/>
          </p:cNvPicPr>
          <p:nvPr/>
        </p:nvPicPr>
        <p:blipFill>
          <a:blip r:embed="rId5"/>
          <a:stretch>
            <a:fillRect/>
          </a:stretch>
        </p:blipFill>
        <p:spPr>
          <a:xfrm>
            <a:off x="4015305" y="1621709"/>
            <a:ext cx="10257389" cy="7511866"/>
          </a:xfrm>
          <a:prstGeom prst="rect">
            <a:avLst/>
          </a:prstGeom>
        </p:spPr>
      </p:pic>
    </p:spTree>
    <p:extLst>
      <p:ext uri="{BB962C8B-B14F-4D97-AF65-F5344CB8AC3E}">
        <p14:creationId xmlns:p14="http://schemas.microsoft.com/office/powerpoint/2010/main" val="2769430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73B31"/>
        </a:solidFill>
        <a:effectLst/>
      </p:bgPr>
    </p:bg>
    <p:spTree>
      <p:nvGrpSpPr>
        <p:cNvPr id="1" name="">
          <a:extLst>
            <a:ext uri="{FF2B5EF4-FFF2-40B4-BE49-F238E27FC236}">
              <a16:creationId xmlns:a16="http://schemas.microsoft.com/office/drawing/2014/main" id="{B62C05A9-FFEE-9B01-3A38-8B10891CB318}"/>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35D6572-0F4E-F0D2-C34D-CC079C2770C6}"/>
              </a:ext>
            </a:extLst>
          </p:cNvPr>
          <p:cNvSpPr/>
          <p:nvPr/>
        </p:nvSpPr>
        <p:spPr>
          <a:xfrm rot="5400000" flipH="1" flipV="1">
            <a:off x="10436774" y="-3195267"/>
            <a:ext cx="8410293" cy="11873354"/>
          </a:xfrm>
          <a:custGeom>
            <a:avLst/>
            <a:gdLst/>
            <a:ahLst/>
            <a:cxnLst/>
            <a:rect l="l" t="t" r="r" b="b"/>
            <a:pathLst>
              <a:path w="8410293" h="11873354">
                <a:moveTo>
                  <a:pt x="8410293" y="11873354"/>
                </a:moveTo>
                <a:lnTo>
                  <a:pt x="0" y="11873354"/>
                </a:lnTo>
                <a:lnTo>
                  <a:pt x="0" y="0"/>
                </a:lnTo>
                <a:lnTo>
                  <a:pt x="8410293" y="0"/>
                </a:lnTo>
                <a:lnTo>
                  <a:pt x="8410293" y="11873354"/>
                </a:lnTo>
                <a:close/>
              </a:path>
            </a:pathLst>
          </a:custGeom>
          <a:blipFill>
            <a:blip r:embed="rId2">
              <a:alphaModFix amt="70000"/>
              <a:duotone>
                <a:prstClr val="black"/>
                <a:schemeClr val="accent1">
                  <a:tint val="45000"/>
                  <a:satMod val="400000"/>
                </a:schemeClr>
              </a:duotone>
            </a:blip>
            <a:stretch>
              <a:fillRect/>
            </a:stretch>
          </a:blipFill>
        </p:spPr>
      </p:sp>
      <p:sp>
        <p:nvSpPr>
          <p:cNvPr id="5" name="Freeform 5">
            <a:extLst>
              <a:ext uri="{FF2B5EF4-FFF2-40B4-BE49-F238E27FC236}">
                <a16:creationId xmlns:a16="http://schemas.microsoft.com/office/drawing/2014/main" id="{EFA389CD-33E8-5B52-989A-C344BF2B6A2B}"/>
              </a:ext>
            </a:extLst>
          </p:cNvPr>
          <p:cNvSpPr/>
          <p:nvPr/>
        </p:nvSpPr>
        <p:spPr>
          <a:xfrm rot="5400000">
            <a:off x="-405379" y="-2602822"/>
            <a:ext cx="7918997" cy="11179760"/>
          </a:xfrm>
          <a:custGeom>
            <a:avLst/>
            <a:gdLst/>
            <a:ahLst/>
            <a:cxnLst/>
            <a:rect l="l" t="t" r="r" b="b"/>
            <a:pathLst>
              <a:path w="7918997" h="11179760">
                <a:moveTo>
                  <a:pt x="0" y="0"/>
                </a:moveTo>
                <a:lnTo>
                  <a:pt x="7918997" y="0"/>
                </a:lnTo>
                <a:lnTo>
                  <a:pt x="7918997" y="11179760"/>
                </a:lnTo>
                <a:lnTo>
                  <a:pt x="0" y="11179760"/>
                </a:lnTo>
                <a:lnTo>
                  <a:pt x="0" y="0"/>
                </a:lnTo>
                <a:close/>
              </a:path>
            </a:pathLst>
          </a:custGeom>
          <a:blipFill>
            <a:blip r:embed="rId2">
              <a:alphaModFix amt="70000"/>
              <a:duotone>
                <a:prstClr val="black"/>
                <a:schemeClr val="accent1">
                  <a:tint val="45000"/>
                  <a:satMod val="400000"/>
                </a:schemeClr>
              </a:duotone>
            </a:blip>
            <a:stretch>
              <a:fillRect/>
            </a:stretch>
          </a:blipFill>
        </p:spPr>
      </p:sp>
      <p:sp>
        <p:nvSpPr>
          <p:cNvPr id="6" name="TextBox 6">
            <a:extLst>
              <a:ext uri="{FF2B5EF4-FFF2-40B4-BE49-F238E27FC236}">
                <a16:creationId xmlns:a16="http://schemas.microsoft.com/office/drawing/2014/main" id="{09DC42A6-6CEC-5DBE-98D4-934AA6C933A0}"/>
              </a:ext>
            </a:extLst>
          </p:cNvPr>
          <p:cNvSpPr txBox="1"/>
          <p:nvPr/>
        </p:nvSpPr>
        <p:spPr>
          <a:xfrm>
            <a:off x="6553201" y="-771820"/>
            <a:ext cx="12324290" cy="2192908"/>
          </a:xfrm>
          <a:prstGeom prst="rect">
            <a:avLst/>
          </a:prstGeom>
        </p:spPr>
        <p:txBody>
          <a:bodyPr wrap="square" lIns="0" tIns="0" rIns="0" bIns="0" rtlCol="0" anchor="t">
            <a:spAutoFit/>
          </a:bodyPr>
          <a:lstStyle/>
          <a:p>
            <a:pPr algn="ctr">
              <a:lnSpc>
                <a:spcPts val="21150"/>
              </a:lnSpc>
              <a:spcBef>
                <a:spcPct val="0"/>
              </a:spcBef>
            </a:pPr>
            <a:r>
              <a:rPr lang="en-ID" sz="4000" b="0" i="0" u="sng" dirty="0">
                <a:solidFill>
                  <a:schemeClr val="bg1"/>
                </a:solidFill>
                <a:effectLst/>
                <a:latin typeface="Roller Coaster Serif" panose="020B0604020202020204" charset="0"/>
              </a:rPr>
              <a:t>EVALUASI MODEL (Confusion Matrix, Classification Report, Accuracy)</a:t>
            </a:r>
            <a:endParaRPr lang="en-US" sz="4000" u="sng" dirty="0">
              <a:solidFill>
                <a:schemeClr val="bg1"/>
              </a:solidFill>
              <a:latin typeface="Roller Coaster Serif" panose="020B0604020202020204" charset="0"/>
              <a:ea typeface="Roller Coaster Serif"/>
              <a:cs typeface="Roller Coaster Serif"/>
              <a:sym typeface="Roller Coaster Serif"/>
            </a:endParaRPr>
          </a:p>
        </p:txBody>
      </p:sp>
      <p:sp>
        <p:nvSpPr>
          <p:cNvPr id="8" name="Freeform 8">
            <a:extLst>
              <a:ext uri="{FF2B5EF4-FFF2-40B4-BE49-F238E27FC236}">
                <a16:creationId xmlns:a16="http://schemas.microsoft.com/office/drawing/2014/main" id="{66851320-19AB-6BF2-30B7-391F51B8C8AF}"/>
              </a:ext>
            </a:extLst>
          </p:cNvPr>
          <p:cNvSpPr/>
          <p:nvPr/>
        </p:nvSpPr>
        <p:spPr>
          <a:xfrm rot="5069311" flipH="1" flipV="1">
            <a:off x="28810" y="-13187"/>
            <a:ext cx="2252563" cy="2256666"/>
          </a:xfrm>
          <a:custGeom>
            <a:avLst/>
            <a:gdLst/>
            <a:ahLst/>
            <a:cxnLst/>
            <a:rect l="l" t="t" r="r" b="b"/>
            <a:pathLst>
              <a:path w="2252563" h="2256666">
                <a:moveTo>
                  <a:pt x="2252563" y="2256666"/>
                </a:moveTo>
                <a:lnTo>
                  <a:pt x="0" y="2256666"/>
                </a:lnTo>
                <a:lnTo>
                  <a:pt x="0" y="0"/>
                </a:lnTo>
                <a:lnTo>
                  <a:pt x="2252563" y="0"/>
                </a:lnTo>
                <a:lnTo>
                  <a:pt x="2252563" y="2256666"/>
                </a:lnTo>
                <a:close/>
              </a:path>
            </a:pathLst>
          </a:custGeom>
          <a:blipFill>
            <a:blip r:embed="rId3">
              <a:extLst>
                <a:ext uri="{96DAC541-7B7A-43D3-8B79-37D633B846F1}">
                  <asvg:svgBlip xmlns:asvg="http://schemas.microsoft.com/office/drawing/2016/SVG/main" r:embed="rId4"/>
                </a:ext>
              </a:extLst>
            </a:blip>
            <a:stretch>
              <a:fillRect/>
            </a:stretch>
          </a:blipFill>
        </p:spPr>
      </p:sp>
      <p:cxnSp>
        <p:nvCxnSpPr>
          <p:cNvPr id="16" name="Connector: Curved 15">
            <a:extLst>
              <a:ext uri="{FF2B5EF4-FFF2-40B4-BE49-F238E27FC236}">
                <a16:creationId xmlns:a16="http://schemas.microsoft.com/office/drawing/2014/main" id="{10F75292-7ED1-F2DE-516B-E7F71248FBAA}"/>
              </a:ext>
            </a:extLst>
          </p:cNvPr>
          <p:cNvCxnSpPr>
            <a:cxnSpLocks/>
          </p:cNvCxnSpPr>
          <p:nvPr/>
        </p:nvCxnSpPr>
        <p:spPr>
          <a:xfrm>
            <a:off x="10283695" y="3643917"/>
            <a:ext cx="3193168" cy="2817953"/>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7C4DCD2-0610-E96E-A547-65AF1AC1C8D3}"/>
              </a:ext>
            </a:extLst>
          </p:cNvPr>
          <p:cNvPicPr>
            <a:picLocks noChangeAspect="1"/>
          </p:cNvPicPr>
          <p:nvPr/>
        </p:nvPicPr>
        <p:blipFill>
          <a:blip r:embed="rId5"/>
          <a:stretch>
            <a:fillRect/>
          </a:stretch>
        </p:blipFill>
        <p:spPr>
          <a:xfrm>
            <a:off x="3661498" y="2510084"/>
            <a:ext cx="11801362" cy="5678481"/>
          </a:xfrm>
          <a:prstGeom prst="rect">
            <a:avLst/>
          </a:prstGeom>
        </p:spPr>
      </p:pic>
    </p:spTree>
    <p:extLst>
      <p:ext uri="{BB962C8B-B14F-4D97-AF65-F5344CB8AC3E}">
        <p14:creationId xmlns:p14="http://schemas.microsoft.com/office/powerpoint/2010/main" val="711459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73B31"/>
        </a:solidFill>
        <a:effectLst/>
      </p:bgPr>
    </p:bg>
    <p:spTree>
      <p:nvGrpSpPr>
        <p:cNvPr id="1" name="">
          <a:extLst>
            <a:ext uri="{FF2B5EF4-FFF2-40B4-BE49-F238E27FC236}">
              <a16:creationId xmlns:a16="http://schemas.microsoft.com/office/drawing/2014/main" id="{5F56AEEA-04E0-85F7-8727-948A8B12B530}"/>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94713E6A-A6FE-D8D4-3F37-CD5ACCA9E2CE}"/>
              </a:ext>
            </a:extLst>
          </p:cNvPr>
          <p:cNvSpPr/>
          <p:nvPr/>
        </p:nvSpPr>
        <p:spPr>
          <a:xfrm rot="5400000" flipH="1" flipV="1">
            <a:off x="10436774" y="-3195267"/>
            <a:ext cx="8410293" cy="11873354"/>
          </a:xfrm>
          <a:custGeom>
            <a:avLst/>
            <a:gdLst/>
            <a:ahLst/>
            <a:cxnLst/>
            <a:rect l="l" t="t" r="r" b="b"/>
            <a:pathLst>
              <a:path w="8410293" h="11873354">
                <a:moveTo>
                  <a:pt x="8410293" y="11873354"/>
                </a:moveTo>
                <a:lnTo>
                  <a:pt x="0" y="11873354"/>
                </a:lnTo>
                <a:lnTo>
                  <a:pt x="0" y="0"/>
                </a:lnTo>
                <a:lnTo>
                  <a:pt x="8410293" y="0"/>
                </a:lnTo>
                <a:lnTo>
                  <a:pt x="8410293" y="11873354"/>
                </a:lnTo>
                <a:close/>
              </a:path>
            </a:pathLst>
          </a:custGeom>
          <a:blipFill>
            <a:blip r:embed="rId2">
              <a:alphaModFix amt="70000"/>
              <a:duotone>
                <a:prstClr val="black"/>
                <a:schemeClr val="accent1">
                  <a:tint val="45000"/>
                  <a:satMod val="400000"/>
                </a:schemeClr>
              </a:duotone>
            </a:blip>
            <a:stretch>
              <a:fillRect/>
            </a:stretch>
          </a:blipFill>
        </p:spPr>
      </p:sp>
      <p:sp>
        <p:nvSpPr>
          <p:cNvPr id="5" name="Freeform 5">
            <a:extLst>
              <a:ext uri="{FF2B5EF4-FFF2-40B4-BE49-F238E27FC236}">
                <a16:creationId xmlns:a16="http://schemas.microsoft.com/office/drawing/2014/main" id="{8A064B25-A697-08EA-1CCD-46D152B84D69}"/>
              </a:ext>
            </a:extLst>
          </p:cNvPr>
          <p:cNvSpPr/>
          <p:nvPr/>
        </p:nvSpPr>
        <p:spPr>
          <a:xfrm rot="5400000">
            <a:off x="-405379" y="-2602822"/>
            <a:ext cx="7918997" cy="11179760"/>
          </a:xfrm>
          <a:custGeom>
            <a:avLst/>
            <a:gdLst/>
            <a:ahLst/>
            <a:cxnLst/>
            <a:rect l="l" t="t" r="r" b="b"/>
            <a:pathLst>
              <a:path w="7918997" h="11179760">
                <a:moveTo>
                  <a:pt x="0" y="0"/>
                </a:moveTo>
                <a:lnTo>
                  <a:pt x="7918997" y="0"/>
                </a:lnTo>
                <a:lnTo>
                  <a:pt x="7918997" y="11179760"/>
                </a:lnTo>
                <a:lnTo>
                  <a:pt x="0" y="11179760"/>
                </a:lnTo>
                <a:lnTo>
                  <a:pt x="0" y="0"/>
                </a:lnTo>
                <a:close/>
              </a:path>
            </a:pathLst>
          </a:custGeom>
          <a:blipFill>
            <a:blip r:embed="rId2">
              <a:alphaModFix amt="70000"/>
              <a:duotone>
                <a:prstClr val="black"/>
                <a:schemeClr val="accent1">
                  <a:tint val="45000"/>
                  <a:satMod val="400000"/>
                </a:schemeClr>
              </a:duotone>
            </a:blip>
            <a:stretch>
              <a:fillRect/>
            </a:stretch>
          </a:blipFill>
        </p:spPr>
      </p:sp>
      <p:sp>
        <p:nvSpPr>
          <p:cNvPr id="6" name="TextBox 6">
            <a:extLst>
              <a:ext uri="{FF2B5EF4-FFF2-40B4-BE49-F238E27FC236}">
                <a16:creationId xmlns:a16="http://schemas.microsoft.com/office/drawing/2014/main" id="{02836447-39DC-0ACB-400B-B4BF51331E24}"/>
              </a:ext>
            </a:extLst>
          </p:cNvPr>
          <p:cNvSpPr txBox="1"/>
          <p:nvPr/>
        </p:nvSpPr>
        <p:spPr>
          <a:xfrm>
            <a:off x="9144000" y="-686648"/>
            <a:ext cx="12324290" cy="2223686"/>
          </a:xfrm>
          <a:prstGeom prst="rect">
            <a:avLst/>
          </a:prstGeom>
        </p:spPr>
        <p:txBody>
          <a:bodyPr wrap="square" lIns="0" tIns="0" rIns="0" bIns="0" rtlCol="0" anchor="t">
            <a:spAutoFit/>
          </a:bodyPr>
          <a:lstStyle/>
          <a:p>
            <a:pPr algn="ctr">
              <a:lnSpc>
                <a:spcPts val="21150"/>
              </a:lnSpc>
              <a:spcBef>
                <a:spcPct val="0"/>
              </a:spcBef>
            </a:pPr>
            <a:r>
              <a:rPr lang="en-US" sz="4800" u="sng" dirty="0">
                <a:solidFill>
                  <a:schemeClr val="bg1"/>
                </a:solidFill>
                <a:latin typeface="Roller Coaster Serif" panose="020B0604020202020204" charset="0"/>
              </a:rPr>
              <a:t>Prediction Of A New Point.</a:t>
            </a:r>
            <a:endParaRPr lang="en-US" sz="4800" u="sng" dirty="0">
              <a:solidFill>
                <a:schemeClr val="bg1"/>
              </a:solidFill>
              <a:latin typeface="Roller Coaster Serif" panose="020B0604020202020204" charset="0"/>
              <a:ea typeface="Roller Coaster Serif"/>
              <a:cs typeface="Roller Coaster Serif"/>
              <a:sym typeface="Roller Coaster Serif"/>
            </a:endParaRPr>
          </a:p>
        </p:txBody>
      </p:sp>
      <p:sp>
        <p:nvSpPr>
          <p:cNvPr id="8" name="Freeform 8">
            <a:extLst>
              <a:ext uri="{FF2B5EF4-FFF2-40B4-BE49-F238E27FC236}">
                <a16:creationId xmlns:a16="http://schemas.microsoft.com/office/drawing/2014/main" id="{B7E9926A-66A2-BC58-3180-075DEDCA6195}"/>
              </a:ext>
            </a:extLst>
          </p:cNvPr>
          <p:cNvSpPr/>
          <p:nvPr/>
        </p:nvSpPr>
        <p:spPr>
          <a:xfrm rot="5069311" flipH="1" flipV="1">
            <a:off x="28810" y="-13187"/>
            <a:ext cx="2252563" cy="2256666"/>
          </a:xfrm>
          <a:custGeom>
            <a:avLst/>
            <a:gdLst/>
            <a:ahLst/>
            <a:cxnLst/>
            <a:rect l="l" t="t" r="r" b="b"/>
            <a:pathLst>
              <a:path w="2252563" h="2256666">
                <a:moveTo>
                  <a:pt x="2252563" y="2256666"/>
                </a:moveTo>
                <a:lnTo>
                  <a:pt x="0" y="2256666"/>
                </a:lnTo>
                <a:lnTo>
                  <a:pt x="0" y="0"/>
                </a:lnTo>
                <a:lnTo>
                  <a:pt x="2252563" y="0"/>
                </a:lnTo>
                <a:lnTo>
                  <a:pt x="2252563" y="225666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Rectangle 1">
            <a:extLst>
              <a:ext uri="{FF2B5EF4-FFF2-40B4-BE49-F238E27FC236}">
                <a16:creationId xmlns:a16="http://schemas.microsoft.com/office/drawing/2014/main" id="{1C84874B-CFFC-AB94-C144-C4F792D54BF1}"/>
              </a:ext>
            </a:extLst>
          </p:cNvPr>
          <p:cNvSpPr>
            <a:spLocks noChangeArrowheads="1"/>
          </p:cNvSpPr>
          <p:nvPr/>
        </p:nvSpPr>
        <p:spPr bwMode="auto">
          <a:xfrm>
            <a:off x="647700" y="2013274"/>
            <a:ext cx="169926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Arial" panose="020B0604020202020204" pitchFamily="34" charset="0"/>
              </a:rPr>
              <a:t>A new sample with values [[5.5, 2.4, 3.7, 1.0]] is defined for the sepal length, sepal width, petal length, and petal width. This sample is normalized using a previously trained scaler. After normalization, the KNN model predicts the class of the sample, and the result indicates that the sample is classified as "versicolor."</a:t>
            </a:r>
          </a:p>
        </p:txBody>
      </p:sp>
      <p:pic>
        <p:nvPicPr>
          <p:cNvPr id="9" name="Picture 8">
            <a:extLst>
              <a:ext uri="{FF2B5EF4-FFF2-40B4-BE49-F238E27FC236}">
                <a16:creationId xmlns:a16="http://schemas.microsoft.com/office/drawing/2014/main" id="{5BB58F19-5F15-76A7-5091-C6DB7A744B4B}"/>
              </a:ext>
            </a:extLst>
          </p:cNvPr>
          <p:cNvPicPr>
            <a:picLocks noChangeAspect="1"/>
          </p:cNvPicPr>
          <p:nvPr/>
        </p:nvPicPr>
        <p:blipFill>
          <a:blip r:embed="rId5"/>
          <a:stretch>
            <a:fillRect/>
          </a:stretch>
        </p:blipFill>
        <p:spPr>
          <a:xfrm>
            <a:off x="3523639" y="3563972"/>
            <a:ext cx="11873354" cy="5510159"/>
          </a:xfrm>
          <a:prstGeom prst="rect">
            <a:avLst/>
          </a:prstGeom>
        </p:spPr>
      </p:pic>
    </p:spTree>
    <p:extLst>
      <p:ext uri="{BB962C8B-B14F-4D97-AF65-F5344CB8AC3E}">
        <p14:creationId xmlns:p14="http://schemas.microsoft.com/office/powerpoint/2010/main" val="9564732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73B31"/>
        </a:solidFill>
        <a:effectLst/>
      </p:bgPr>
    </p:bg>
    <p:spTree>
      <p:nvGrpSpPr>
        <p:cNvPr id="1" name="">
          <a:extLst>
            <a:ext uri="{FF2B5EF4-FFF2-40B4-BE49-F238E27FC236}">
              <a16:creationId xmlns:a16="http://schemas.microsoft.com/office/drawing/2014/main" id="{33BDD2A2-D51C-7A17-2508-58B640F1776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3643176D-C1C1-643A-59C1-54A7755C7CC3}"/>
              </a:ext>
            </a:extLst>
          </p:cNvPr>
          <p:cNvSpPr/>
          <p:nvPr/>
        </p:nvSpPr>
        <p:spPr>
          <a:xfrm rot="5400000" flipH="1" flipV="1">
            <a:off x="10436774" y="-3195267"/>
            <a:ext cx="8410293" cy="11873354"/>
          </a:xfrm>
          <a:custGeom>
            <a:avLst/>
            <a:gdLst/>
            <a:ahLst/>
            <a:cxnLst/>
            <a:rect l="l" t="t" r="r" b="b"/>
            <a:pathLst>
              <a:path w="8410293" h="11873354">
                <a:moveTo>
                  <a:pt x="8410293" y="11873354"/>
                </a:moveTo>
                <a:lnTo>
                  <a:pt x="0" y="11873354"/>
                </a:lnTo>
                <a:lnTo>
                  <a:pt x="0" y="0"/>
                </a:lnTo>
                <a:lnTo>
                  <a:pt x="8410293" y="0"/>
                </a:lnTo>
                <a:lnTo>
                  <a:pt x="8410293" y="11873354"/>
                </a:lnTo>
                <a:close/>
              </a:path>
            </a:pathLst>
          </a:custGeom>
          <a:blipFill>
            <a:blip r:embed="rId2">
              <a:alphaModFix amt="70000"/>
              <a:duotone>
                <a:prstClr val="black"/>
                <a:schemeClr val="accent1">
                  <a:tint val="45000"/>
                  <a:satMod val="400000"/>
                </a:schemeClr>
              </a:duotone>
            </a:blip>
            <a:stretch>
              <a:fillRect/>
            </a:stretch>
          </a:blipFill>
        </p:spPr>
      </p:sp>
      <p:sp>
        <p:nvSpPr>
          <p:cNvPr id="5" name="Freeform 5">
            <a:extLst>
              <a:ext uri="{FF2B5EF4-FFF2-40B4-BE49-F238E27FC236}">
                <a16:creationId xmlns:a16="http://schemas.microsoft.com/office/drawing/2014/main" id="{3CC40338-773C-5171-1B9A-AD7758036E87}"/>
              </a:ext>
            </a:extLst>
          </p:cNvPr>
          <p:cNvSpPr/>
          <p:nvPr/>
        </p:nvSpPr>
        <p:spPr>
          <a:xfrm rot="5400000">
            <a:off x="-405379" y="-2602822"/>
            <a:ext cx="7918997" cy="11179760"/>
          </a:xfrm>
          <a:custGeom>
            <a:avLst/>
            <a:gdLst/>
            <a:ahLst/>
            <a:cxnLst/>
            <a:rect l="l" t="t" r="r" b="b"/>
            <a:pathLst>
              <a:path w="7918997" h="11179760">
                <a:moveTo>
                  <a:pt x="0" y="0"/>
                </a:moveTo>
                <a:lnTo>
                  <a:pt x="7918997" y="0"/>
                </a:lnTo>
                <a:lnTo>
                  <a:pt x="7918997" y="11179760"/>
                </a:lnTo>
                <a:lnTo>
                  <a:pt x="0" y="11179760"/>
                </a:lnTo>
                <a:lnTo>
                  <a:pt x="0" y="0"/>
                </a:lnTo>
                <a:close/>
              </a:path>
            </a:pathLst>
          </a:custGeom>
          <a:blipFill>
            <a:blip r:embed="rId2">
              <a:alphaModFix amt="70000"/>
              <a:duotone>
                <a:prstClr val="black"/>
                <a:schemeClr val="accent1">
                  <a:tint val="45000"/>
                  <a:satMod val="400000"/>
                </a:schemeClr>
              </a:duotone>
            </a:blip>
            <a:stretch>
              <a:fillRect/>
            </a:stretch>
          </a:blipFill>
        </p:spPr>
      </p:sp>
      <p:sp>
        <p:nvSpPr>
          <p:cNvPr id="6" name="TextBox 6">
            <a:extLst>
              <a:ext uri="{FF2B5EF4-FFF2-40B4-BE49-F238E27FC236}">
                <a16:creationId xmlns:a16="http://schemas.microsoft.com/office/drawing/2014/main" id="{542A2B48-52DA-94A7-7182-1484A3E2E567}"/>
              </a:ext>
            </a:extLst>
          </p:cNvPr>
          <p:cNvSpPr txBox="1"/>
          <p:nvPr/>
        </p:nvSpPr>
        <p:spPr>
          <a:xfrm>
            <a:off x="8254308" y="-847625"/>
            <a:ext cx="12324290" cy="2223686"/>
          </a:xfrm>
          <a:prstGeom prst="rect">
            <a:avLst/>
          </a:prstGeom>
        </p:spPr>
        <p:txBody>
          <a:bodyPr wrap="square" lIns="0" tIns="0" rIns="0" bIns="0" rtlCol="0" anchor="t">
            <a:spAutoFit/>
          </a:bodyPr>
          <a:lstStyle/>
          <a:p>
            <a:pPr algn="ctr">
              <a:lnSpc>
                <a:spcPts val="21150"/>
              </a:lnSpc>
              <a:spcBef>
                <a:spcPct val="0"/>
              </a:spcBef>
            </a:pPr>
            <a:r>
              <a:rPr lang="en-US" sz="4800" u="sng" dirty="0">
                <a:solidFill>
                  <a:schemeClr val="bg1"/>
                </a:solidFill>
                <a:latin typeface="Roller Coaster Serif" panose="020B0604020202020204" charset="0"/>
              </a:rPr>
              <a:t>Iris Data Visualization with PCA</a:t>
            </a:r>
            <a:endParaRPr lang="en-US" sz="4800" u="sng" dirty="0">
              <a:solidFill>
                <a:schemeClr val="bg1"/>
              </a:solidFill>
              <a:latin typeface="Roller Coaster Serif" panose="020B0604020202020204" charset="0"/>
              <a:ea typeface="Roller Coaster Serif"/>
              <a:cs typeface="Roller Coaster Serif"/>
              <a:sym typeface="Roller Coaster Serif"/>
            </a:endParaRPr>
          </a:p>
        </p:txBody>
      </p:sp>
      <p:sp>
        <p:nvSpPr>
          <p:cNvPr id="8" name="Freeform 8">
            <a:extLst>
              <a:ext uri="{FF2B5EF4-FFF2-40B4-BE49-F238E27FC236}">
                <a16:creationId xmlns:a16="http://schemas.microsoft.com/office/drawing/2014/main" id="{B78DF76D-3BC6-F290-FFE8-D85472ADF8E4}"/>
              </a:ext>
            </a:extLst>
          </p:cNvPr>
          <p:cNvSpPr/>
          <p:nvPr/>
        </p:nvSpPr>
        <p:spPr>
          <a:xfrm rot="5069311" flipH="1" flipV="1">
            <a:off x="28810" y="-13187"/>
            <a:ext cx="2252563" cy="2256666"/>
          </a:xfrm>
          <a:custGeom>
            <a:avLst/>
            <a:gdLst/>
            <a:ahLst/>
            <a:cxnLst/>
            <a:rect l="l" t="t" r="r" b="b"/>
            <a:pathLst>
              <a:path w="2252563" h="2256666">
                <a:moveTo>
                  <a:pt x="2252563" y="2256666"/>
                </a:moveTo>
                <a:lnTo>
                  <a:pt x="0" y="2256666"/>
                </a:lnTo>
                <a:lnTo>
                  <a:pt x="0" y="0"/>
                </a:lnTo>
                <a:lnTo>
                  <a:pt x="2252563" y="0"/>
                </a:lnTo>
                <a:lnTo>
                  <a:pt x="2252563" y="2256666"/>
                </a:lnTo>
                <a:close/>
              </a:path>
            </a:pathLst>
          </a:custGeom>
          <a:blipFill>
            <a:blip r:embed="rId3">
              <a:extLst>
                <a:ext uri="{96DAC541-7B7A-43D3-8B79-37D633B846F1}">
                  <asvg:svgBlip xmlns:asvg="http://schemas.microsoft.com/office/drawing/2016/SVG/main" r:embed="rId4"/>
                </a:ext>
              </a:extLst>
            </a:blip>
            <a:stretch>
              <a:fillRect/>
            </a:stretch>
          </a:blipFill>
        </p:spPr>
      </p:sp>
      <p:cxnSp>
        <p:nvCxnSpPr>
          <p:cNvPr id="16" name="Connector: Curved 15">
            <a:extLst>
              <a:ext uri="{FF2B5EF4-FFF2-40B4-BE49-F238E27FC236}">
                <a16:creationId xmlns:a16="http://schemas.microsoft.com/office/drawing/2014/main" id="{D2E2CB6F-905E-008B-AC74-13D14A8B26DF}"/>
              </a:ext>
            </a:extLst>
          </p:cNvPr>
          <p:cNvCxnSpPr>
            <a:cxnSpLocks/>
          </p:cNvCxnSpPr>
          <p:nvPr/>
        </p:nvCxnSpPr>
        <p:spPr>
          <a:xfrm>
            <a:off x="10283695" y="3643917"/>
            <a:ext cx="3193168" cy="2817953"/>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AE8DCF5-F1E5-437B-F3BB-1DFB2B3F15B1}"/>
              </a:ext>
            </a:extLst>
          </p:cNvPr>
          <p:cNvPicPr>
            <a:picLocks noChangeAspect="1"/>
          </p:cNvPicPr>
          <p:nvPr/>
        </p:nvPicPr>
        <p:blipFill>
          <a:blip r:embed="rId5"/>
          <a:stretch>
            <a:fillRect/>
          </a:stretch>
        </p:blipFill>
        <p:spPr>
          <a:xfrm>
            <a:off x="3230464" y="1992173"/>
            <a:ext cx="11873354" cy="7498960"/>
          </a:xfrm>
          <a:prstGeom prst="rect">
            <a:avLst/>
          </a:prstGeom>
        </p:spPr>
      </p:pic>
    </p:spTree>
    <p:extLst>
      <p:ext uri="{BB962C8B-B14F-4D97-AF65-F5344CB8AC3E}">
        <p14:creationId xmlns:p14="http://schemas.microsoft.com/office/powerpoint/2010/main" val="39945516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73B31"/>
        </a:solidFill>
        <a:effectLst/>
      </p:bgPr>
    </p:bg>
    <p:spTree>
      <p:nvGrpSpPr>
        <p:cNvPr id="1" name=""/>
        <p:cNvGrpSpPr/>
        <p:nvPr/>
      </p:nvGrpSpPr>
      <p:grpSpPr>
        <a:xfrm>
          <a:off x="0" y="0"/>
          <a:ext cx="0" cy="0"/>
          <a:chOff x="0" y="0"/>
          <a:chExt cx="0" cy="0"/>
        </a:xfrm>
      </p:grpSpPr>
      <p:grpSp>
        <p:nvGrpSpPr>
          <p:cNvPr id="5" name="Group 5"/>
          <p:cNvGrpSpPr/>
          <p:nvPr/>
        </p:nvGrpSpPr>
        <p:grpSpPr>
          <a:xfrm>
            <a:off x="4188621" y="8193791"/>
            <a:ext cx="992415" cy="1273818"/>
            <a:chOff x="0" y="0"/>
            <a:chExt cx="1323220" cy="1698424"/>
          </a:xfrm>
        </p:grpSpPr>
        <p:sp>
          <p:nvSpPr>
            <p:cNvPr id="6" name="Freeform 6"/>
            <p:cNvSpPr/>
            <p:nvPr/>
          </p:nvSpPr>
          <p:spPr>
            <a:xfrm>
              <a:off x="0" y="0"/>
              <a:ext cx="1323220" cy="279079"/>
            </a:xfrm>
            <a:custGeom>
              <a:avLst/>
              <a:gdLst/>
              <a:ahLst/>
              <a:cxnLst/>
              <a:rect l="l" t="t" r="r" b="b"/>
              <a:pathLst>
                <a:path w="1323220" h="279079">
                  <a:moveTo>
                    <a:pt x="0" y="0"/>
                  </a:moveTo>
                  <a:lnTo>
                    <a:pt x="1323220" y="0"/>
                  </a:lnTo>
                  <a:lnTo>
                    <a:pt x="1323220" y="279079"/>
                  </a:lnTo>
                  <a:lnTo>
                    <a:pt x="0" y="279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V="1">
              <a:off x="0" y="1419345"/>
              <a:ext cx="1323220" cy="279079"/>
            </a:xfrm>
            <a:custGeom>
              <a:avLst/>
              <a:gdLst/>
              <a:ahLst/>
              <a:cxnLst/>
              <a:rect l="l" t="t" r="r" b="b"/>
              <a:pathLst>
                <a:path w="1323220" h="279079">
                  <a:moveTo>
                    <a:pt x="0" y="279079"/>
                  </a:moveTo>
                  <a:lnTo>
                    <a:pt x="1323220" y="279079"/>
                  </a:lnTo>
                  <a:lnTo>
                    <a:pt x="1323220" y="0"/>
                  </a:lnTo>
                  <a:lnTo>
                    <a:pt x="0" y="0"/>
                  </a:lnTo>
                  <a:lnTo>
                    <a:pt x="0" y="279079"/>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8" name="TextBox 8"/>
          <p:cNvSpPr txBox="1"/>
          <p:nvPr/>
        </p:nvSpPr>
        <p:spPr>
          <a:xfrm>
            <a:off x="2881251" y="3749425"/>
            <a:ext cx="12557793" cy="4518783"/>
          </a:xfrm>
          <a:prstGeom prst="rect">
            <a:avLst/>
          </a:prstGeom>
        </p:spPr>
        <p:txBody>
          <a:bodyPr lIns="0" tIns="0" rIns="0" bIns="0" rtlCol="0" anchor="t">
            <a:spAutoFit/>
          </a:bodyPr>
          <a:lstStyle/>
          <a:p>
            <a:pPr algn="ctr">
              <a:lnSpc>
                <a:spcPts val="36738"/>
              </a:lnSpc>
              <a:spcBef>
                <a:spcPct val="0"/>
              </a:spcBef>
            </a:pPr>
            <a:r>
              <a:rPr lang="en-US" sz="26241" dirty="0">
                <a:solidFill>
                  <a:srgbClr val="FFFFFF"/>
                </a:solidFill>
                <a:latin typeface="Roller Coaster Serif"/>
                <a:ea typeface="Roller Coaster Serif"/>
                <a:cs typeface="Roller Coaster Serif"/>
                <a:sym typeface="Roller Coaster Serif"/>
              </a:rPr>
              <a:t>THANK YOU</a:t>
            </a:r>
          </a:p>
        </p:txBody>
      </p:sp>
      <p:sp>
        <p:nvSpPr>
          <p:cNvPr id="9" name="Freeform 9"/>
          <p:cNvSpPr/>
          <p:nvPr/>
        </p:nvSpPr>
        <p:spPr>
          <a:xfrm>
            <a:off x="4370522" y="-3256463"/>
            <a:ext cx="9546956" cy="9546956"/>
          </a:xfrm>
          <a:custGeom>
            <a:avLst/>
            <a:gdLst/>
            <a:ahLst/>
            <a:cxnLst/>
            <a:rect l="l" t="t" r="r" b="b"/>
            <a:pathLst>
              <a:path w="9546956" h="9546956">
                <a:moveTo>
                  <a:pt x="0" y="0"/>
                </a:moveTo>
                <a:lnTo>
                  <a:pt x="9546956" y="0"/>
                </a:lnTo>
                <a:lnTo>
                  <a:pt x="9546956" y="9546957"/>
                </a:lnTo>
                <a:lnTo>
                  <a:pt x="0" y="9546957"/>
                </a:lnTo>
                <a:lnTo>
                  <a:pt x="0" y="0"/>
                </a:lnTo>
                <a:close/>
              </a:path>
            </a:pathLst>
          </a:custGeom>
          <a:blipFill>
            <a:blip r:embed="rId4">
              <a:alphaModFix amt="70000"/>
            </a:blip>
            <a:stretch>
              <a:fillRect/>
            </a:stretch>
          </a:blipFill>
        </p:spPr>
      </p:sp>
      <p:sp>
        <p:nvSpPr>
          <p:cNvPr id="10" name="Freeform 10"/>
          <p:cNvSpPr/>
          <p:nvPr/>
        </p:nvSpPr>
        <p:spPr>
          <a:xfrm flipH="1">
            <a:off x="10825662" y="-2334660"/>
            <a:ext cx="8259304" cy="8259304"/>
          </a:xfrm>
          <a:custGeom>
            <a:avLst/>
            <a:gdLst/>
            <a:ahLst/>
            <a:cxnLst/>
            <a:rect l="l" t="t" r="r" b="b"/>
            <a:pathLst>
              <a:path w="8259304" h="8259304">
                <a:moveTo>
                  <a:pt x="8259304" y="0"/>
                </a:moveTo>
                <a:lnTo>
                  <a:pt x="0" y="0"/>
                </a:lnTo>
                <a:lnTo>
                  <a:pt x="0" y="8259304"/>
                </a:lnTo>
                <a:lnTo>
                  <a:pt x="8259304" y="8259304"/>
                </a:lnTo>
                <a:lnTo>
                  <a:pt x="8259304" y="0"/>
                </a:lnTo>
                <a:close/>
              </a:path>
            </a:pathLst>
          </a:custGeom>
          <a:blipFill>
            <a:blip r:embed="rId4">
              <a:alphaModFix amt="70000"/>
            </a:blip>
            <a:stretch>
              <a:fillRect/>
            </a:stretch>
          </a:blipFill>
        </p:spPr>
      </p:sp>
      <p:sp>
        <p:nvSpPr>
          <p:cNvPr id="11" name="Freeform 11"/>
          <p:cNvSpPr/>
          <p:nvPr/>
        </p:nvSpPr>
        <p:spPr>
          <a:xfrm>
            <a:off x="-796966" y="-2334660"/>
            <a:ext cx="8259304" cy="8259304"/>
          </a:xfrm>
          <a:custGeom>
            <a:avLst/>
            <a:gdLst/>
            <a:ahLst/>
            <a:cxnLst/>
            <a:rect l="l" t="t" r="r" b="b"/>
            <a:pathLst>
              <a:path w="8259304" h="8259304">
                <a:moveTo>
                  <a:pt x="0" y="0"/>
                </a:moveTo>
                <a:lnTo>
                  <a:pt x="8259304" y="0"/>
                </a:lnTo>
                <a:lnTo>
                  <a:pt x="8259304" y="8259304"/>
                </a:lnTo>
                <a:lnTo>
                  <a:pt x="0" y="8259304"/>
                </a:lnTo>
                <a:lnTo>
                  <a:pt x="0" y="0"/>
                </a:lnTo>
                <a:close/>
              </a:path>
            </a:pathLst>
          </a:custGeom>
          <a:blipFill>
            <a:blip r:embed="rId4">
              <a:alphaModFix amt="70000"/>
            </a:blip>
            <a:stretch>
              <a:fillRect/>
            </a:stretch>
          </a:blipFill>
        </p:spPr>
      </p:sp>
      <p:sp>
        <p:nvSpPr>
          <p:cNvPr id="14" name="TextBox 14"/>
          <p:cNvSpPr txBox="1"/>
          <p:nvPr/>
        </p:nvSpPr>
        <p:spPr>
          <a:xfrm>
            <a:off x="721867" y="8354728"/>
            <a:ext cx="7925925" cy="957506"/>
          </a:xfrm>
          <a:prstGeom prst="rect">
            <a:avLst/>
          </a:prstGeom>
        </p:spPr>
        <p:txBody>
          <a:bodyPr wrap="square" lIns="0" tIns="0" rIns="0" bIns="0" rtlCol="0" anchor="t">
            <a:spAutoFit/>
          </a:bodyPr>
          <a:lstStyle/>
          <a:p>
            <a:pPr algn="ctr">
              <a:lnSpc>
                <a:spcPts val="3919"/>
              </a:lnSpc>
              <a:spcBef>
                <a:spcPct val="0"/>
              </a:spcBef>
            </a:pPr>
            <a:r>
              <a:rPr lang="en-US" sz="2799" dirty="0">
                <a:solidFill>
                  <a:srgbClr val="FFFFFF"/>
                </a:solidFill>
                <a:latin typeface="Kollektif"/>
                <a:ea typeface="Kollektif"/>
                <a:cs typeface="Kollektif"/>
                <a:sym typeface="Kollektif"/>
              </a:rPr>
              <a:t>https://www.linkedin.com/in/najwa-quratul-aini-8aa966331/</a:t>
            </a:r>
          </a:p>
        </p:txBody>
      </p:sp>
      <p:sp>
        <p:nvSpPr>
          <p:cNvPr id="15" name="TextBox 15"/>
          <p:cNvSpPr txBox="1"/>
          <p:nvPr/>
        </p:nvSpPr>
        <p:spPr>
          <a:xfrm>
            <a:off x="12798044" y="8342626"/>
            <a:ext cx="4423156" cy="457369"/>
          </a:xfrm>
          <a:prstGeom prst="rect">
            <a:avLst/>
          </a:prstGeom>
        </p:spPr>
        <p:txBody>
          <a:bodyPr wrap="square" lIns="0" tIns="0" rIns="0" bIns="0" rtlCol="0" anchor="t">
            <a:spAutoFit/>
          </a:bodyPr>
          <a:lstStyle/>
          <a:p>
            <a:pPr algn="ctr">
              <a:lnSpc>
                <a:spcPts val="3919"/>
              </a:lnSpc>
              <a:spcBef>
                <a:spcPct val="0"/>
              </a:spcBef>
            </a:pPr>
            <a:r>
              <a:rPr lang="en-US" sz="2799" dirty="0">
                <a:solidFill>
                  <a:srgbClr val="FFFFFF"/>
                </a:solidFill>
                <a:latin typeface="Kollektif"/>
                <a:ea typeface="Kollektif"/>
                <a:cs typeface="Kollektif"/>
                <a:sym typeface="Kollektif"/>
              </a:rPr>
              <a:t>najwaaquratl@gmail.com</a:t>
            </a:r>
          </a:p>
        </p:txBody>
      </p:sp>
      <p:grpSp>
        <p:nvGrpSpPr>
          <p:cNvPr id="16" name="Group 16"/>
          <p:cNvGrpSpPr/>
          <p:nvPr/>
        </p:nvGrpSpPr>
        <p:grpSpPr>
          <a:xfrm>
            <a:off x="14203497" y="7984482"/>
            <a:ext cx="992415" cy="1273818"/>
            <a:chOff x="0" y="0"/>
            <a:chExt cx="1323220" cy="1698424"/>
          </a:xfrm>
        </p:grpSpPr>
        <p:sp>
          <p:nvSpPr>
            <p:cNvPr id="17" name="Freeform 17"/>
            <p:cNvSpPr/>
            <p:nvPr/>
          </p:nvSpPr>
          <p:spPr>
            <a:xfrm>
              <a:off x="0" y="0"/>
              <a:ext cx="1323220" cy="279079"/>
            </a:xfrm>
            <a:custGeom>
              <a:avLst/>
              <a:gdLst/>
              <a:ahLst/>
              <a:cxnLst/>
              <a:rect l="l" t="t" r="r" b="b"/>
              <a:pathLst>
                <a:path w="1323220" h="279079">
                  <a:moveTo>
                    <a:pt x="0" y="0"/>
                  </a:moveTo>
                  <a:lnTo>
                    <a:pt x="1323220" y="0"/>
                  </a:lnTo>
                  <a:lnTo>
                    <a:pt x="1323220" y="279079"/>
                  </a:lnTo>
                  <a:lnTo>
                    <a:pt x="0" y="279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flipV="1">
              <a:off x="0" y="1419345"/>
              <a:ext cx="1323220" cy="279079"/>
            </a:xfrm>
            <a:custGeom>
              <a:avLst/>
              <a:gdLst/>
              <a:ahLst/>
              <a:cxnLst/>
              <a:rect l="l" t="t" r="r" b="b"/>
              <a:pathLst>
                <a:path w="1323220" h="279079">
                  <a:moveTo>
                    <a:pt x="0" y="279079"/>
                  </a:moveTo>
                  <a:lnTo>
                    <a:pt x="1323220" y="279079"/>
                  </a:lnTo>
                  <a:lnTo>
                    <a:pt x="1323220" y="0"/>
                  </a:lnTo>
                  <a:lnTo>
                    <a:pt x="0" y="0"/>
                  </a:lnTo>
                  <a:lnTo>
                    <a:pt x="0" y="279079"/>
                  </a:lnTo>
                  <a:close/>
                </a:path>
              </a:pathLst>
            </a:custGeom>
            <a:blipFill>
              <a:blip r:embed="rId2">
                <a:extLst>
                  <a:ext uri="{96DAC541-7B7A-43D3-8B79-37D633B846F1}">
                    <asvg:svgBlip xmlns:asvg="http://schemas.microsoft.com/office/drawing/2016/SVG/main" r:embed="rId3"/>
                  </a:ext>
                </a:extLst>
              </a:blip>
              <a:stretch>
                <a:fillRect/>
              </a:stretch>
            </a:blipFill>
          </p:spPr>
        </p:sp>
      </p:gr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73B31"/>
        </a:solidFill>
        <a:effectLst/>
      </p:bgPr>
    </p:bg>
    <p:spTree>
      <p:nvGrpSpPr>
        <p:cNvPr id="1" name=""/>
        <p:cNvGrpSpPr/>
        <p:nvPr/>
      </p:nvGrpSpPr>
      <p:grpSpPr>
        <a:xfrm>
          <a:off x="0" y="0"/>
          <a:ext cx="0" cy="0"/>
          <a:chOff x="0" y="0"/>
          <a:chExt cx="0" cy="0"/>
        </a:xfrm>
      </p:grpSpPr>
      <p:sp>
        <p:nvSpPr>
          <p:cNvPr id="2" name="Freeform 2"/>
          <p:cNvSpPr/>
          <p:nvPr/>
        </p:nvSpPr>
        <p:spPr>
          <a:xfrm>
            <a:off x="-8680166" y="-400168"/>
            <a:ext cx="12883611" cy="12883611"/>
          </a:xfrm>
          <a:custGeom>
            <a:avLst/>
            <a:gdLst/>
            <a:ahLst/>
            <a:cxnLst/>
            <a:rect l="l" t="t" r="r" b="b"/>
            <a:pathLst>
              <a:path w="12883611" h="12883611">
                <a:moveTo>
                  <a:pt x="0" y="0"/>
                </a:moveTo>
                <a:lnTo>
                  <a:pt x="12883611" y="0"/>
                </a:lnTo>
                <a:lnTo>
                  <a:pt x="12883611" y="12883611"/>
                </a:lnTo>
                <a:lnTo>
                  <a:pt x="0" y="12883611"/>
                </a:lnTo>
                <a:lnTo>
                  <a:pt x="0" y="0"/>
                </a:lnTo>
                <a:close/>
              </a:path>
            </a:pathLst>
          </a:custGeom>
          <a:blipFill>
            <a:blip r:embed="rId2">
              <a:duotone>
                <a:prstClr val="black"/>
                <a:schemeClr val="accent1">
                  <a:tint val="45000"/>
                  <a:satMod val="400000"/>
                </a:schemeClr>
              </a:duotone>
            </a:blip>
            <a:stretch>
              <a:fillRect/>
            </a:stretch>
          </a:blipFill>
        </p:spPr>
      </p:sp>
      <p:sp>
        <p:nvSpPr>
          <p:cNvPr id="3" name="Freeform 3"/>
          <p:cNvSpPr/>
          <p:nvPr/>
        </p:nvSpPr>
        <p:spPr>
          <a:xfrm flipH="1">
            <a:off x="14084555" y="-400168"/>
            <a:ext cx="12883611" cy="12883611"/>
          </a:xfrm>
          <a:custGeom>
            <a:avLst/>
            <a:gdLst/>
            <a:ahLst/>
            <a:cxnLst/>
            <a:rect l="l" t="t" r="r" b="b"/>
            <a:pathLst>
              <a:path w="12883611" h="12883611">
                <a:moveTo>
                  <a:pt x="12883611" y="0"/>
                </a:moveTo>
                <a:lnTo>
                  <a:pt x="0" y="0"/>
                </a:lnTo>
                <a:lnTo>
                  <a:pt x="0" y="12883611"/>
                </a:lnTo>
                <a:lnTo>
                  <a:pt x="12883611" y="12883611"/>
                </a:lnTo>
                <a:lnTo>
                  <a:pt x="12883611" y="0"/>
                </a:lnTo>
                <a:close/>
              </a:path>
            </a:pathLst>
          </a:custGeom>
          <a:blipFill>
            <a:blip r:embed="rId2">
              <a:duotone>
                <a:prstClr val="black"/>
                <a:schemeClr val="accent1">
                  <a:tint val="45000"/>
                  <a:satMod val="400000"/>
                </a:schemeClr>
              </a:duotone>
            </a:blip>
            <a:stretch>
              <a:fillRect/>
            </a:stretch>
          </a:blipFill>
        </p:spPr>
      </p:sp>
      <p:sp>
        <p:nvSpPr>
          <p:cNvPr id="4" name="Freeform 4"/>
          <p:cNvSpPr/>
          <p:nvPr/>
        </p:nvSpPr>
        <p:spPr>
          <a:xfrm>
            <a:off x="7553430" y="357769"/>
            <a:ext cx="3181140" cy="670931"/>
          </a:xfrm>
          <a:custGeom>
            <a:avLst/>
            <a:gdLst/>
            <a:ahLst/>
            <a:cxnLst/>
            <a:rect l="l" t="t" r="r" b="b"/>
            <a:pathLst>
              <a:path w="3181140" h="670931">
                <a:moveTo>
                  <a:pt x="0" y="0"/>
                </a:moveTo>
                <a:lnTo>
                  <a:pt x="3181140" y="0"/>
                </a:lnTo>
                <a:lnTo>
                  <a:pt x="3181140" y="670931"/>
                </a:lnTo>
                <a:lnTo>
                  <a:pt x="0" y="670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057400" y="1005582"/>
            <a:ext cx="14935200" cy="1804340"/>
          </a:xfrm>
          <a:prstGeom prst="rect">
            <a:avLst/>
          </a:prstGeom>
        </p:spPr>
        <p:txBody>
          <a:bodyPr wrap="square" lIns="0" tIns="0" rIns="0" bIns="0" rtlCol="0" anchor="t">
            <a:spAutoFit/>
          </a:bodyPr>
          <a:lstStyle/>
          <a:p>
            <a:pPr algn="ctr">
              <a:lnSpc>
                <a:spcPts val="14560"/>
              </a:lnSpc>
              <a:spcBef>
                <a:spcPct val="0"/>
              </a:spcBef>
            </a:pPr>
            <a:r>
              <a:rPr lang="en-US" sz="10400" dirty="0">
                <a:solidFill>
                  <a:srgbClr val="FFFFFF"/>
                </a:solidFill>
                <a:latin typeface="Roller Coaster Serif"/>
                <a:ea typeface="Roller Coaster Serif"/>
                <a:cs typeface="Roller Coaster Serif"/>
                <a:sym typeface="Roller Coaster Serif"/>
              </a:rPr>
              <a:t>INTRODUCTION &amp; OBJECTIF</a:t>
            </a:r>
          </a:p>
        </p:txBody>
      </p:sp>
      <p:sp>
        <p:nvSpPr>
          <p:cNvPr id="25" name="TextBox 24">
            <a:extLst>
              <a:ext uri="{FF2B5EF4-FFF2-40B4-BE49-F238E27FC236}">
                <a16:creationId xmlns:a16="http://schemas.microsoft.com/office/drawing/2014/main" id="{F105C920-25C5-E5BF-1196-C9CBE7137E21}"/>
              </a:ext>
            </a:extLst>
          </p:cNvPr>
          <p:cNvSpPr txBox="1"/>
          <p:nvPr/>
        </p:nvSpPr>
        <p:spPr>
          <a:xfrm>
            <a:off x="3206262" y="2560831"/>
            <a:ext cx="12637476" cy="6740307"/>
          </a:xfrm>
          <a:prstGeom prst="rect">
            <a:avLst/>
          </a:prstGeom>
          <a:noFill/>
        </p:spPr>
        <p:txBody>
          <a:bodyPr wrap="square">
            <a:spAutoFit/>
          </a:bodyPr>
          <a:lstStyle/>
          <a:p>
            <a:pPr algn="just"/>
            <a:r>
              <a:rPr lang="en-US" sz="3600" b="0" i="0" dirty="0">
                <a:solidFill>
                  <a:srgbClr val="F0F6FC"/>
                </a:solidFill>
                <a:effectLst/>
                <a:latin typeface="-apple-system"/>
              </a:rPr>
              <a:t>	</a:t>
            </a:r>
            <a:r>
              <a:rPr lang="en-US" sz="3600" b="0" i="0" dirty="0">
                <a:solidFill>
                  <a:srgbClr val="F8FAFF"/>
                </a:solidFill>
                <a:effectLst/>
                <a:latin typeface="Inter"/>
              </a:rPr>
              <a:t>The Iris dataset is one of the most well-known datasets in the field of machine learning, often used to demonstrate classification techniques. It contains measurements of sepal and petal dimensions for three species of iris flowers. In this project, I aim to classify these species using the K-Nearest Neighbors (KNN) algorithm due to its simplicity and effectiveness in handling small datasets with clear feature distinctions.</a:t>
            </a:r>
          </a:p>
          <a:p>
            <a:pPr algn="just"/>
            <a:r>
              <a:rPr lang="en-US" sz="3600" dirty="0">
                <a:solidFill>
                  <a:srgbClr val="F8FAFF"/>
                </a:solidFill>
                <a:latin typeface="Inter"/>
              </a:rPr>
              <a:t>	</a:t>
            </a:r>
            <a:r>
              <a:rPr lang="en-US" sz="3600" b="0" i="0" dirty="0">
                <a:solidFill>
                  <a:srgbClr val="F8FAFF"/>
                </a:solidFill>
                <a:effectLst/>
                <a:latin typeface="Inter"/>
              </a:rPr>
              <a:t>The objective of this project is to classify iris flowers into their respective species (</a:t>
            </a:r>
            <a:r>
              <a:rPr lang="en-US" sz="3600" b="0" i="1" dirty="0">
                <a:solidFill>
                  <a:srgbClr val="F8FAFF"/>
                </a:solidFill>
                <a:effectLst/>
                <a:latin typeface="Inter"/>
              </a:rPr>
              <a:t>Iris </a:t>
            </a:r>
            <a:r>
              <a:rPr lang="en-US" sz="3600" b="0" i="1" dirty="0" err="1">
                <a:solidFill>
                  <a:srgbClr val="F8FAFF"/>
                </a:solidFill>
                <a:effectLst/>
                <a:latin typeface="Inter"/>
              </a:rPr>
              <a:t>setosa</a:t>
            </a:r>
            <a:r>
              <a:rPr lang="en-US" sz="3600" b="0" i="0" dirty="0">
                <a:solidFill>
                  <a:srgbClr val="F8FAFF"/>
                </a:solidFill>
                <a:effectLst/>
                <a:latin typeface="Inter"/>
              </a:rPr>
              <a:t>, </a:t>
            </a:r>
            <a:r>
              <a:rPr lang="en-US" sz="3600" b="0" i="1" dirty="0">
                <a:solidFill>
                  <a:srgbClr val="F8FAFF"/>
                </a:solidFill>
                <a:effectLst/>
                <a:latin typeface="Inter"/>
              </a:rPr>
              <a:t>Iris versicolor</a:t>
            </a:r>
            <a:r>
              <a:rPr lang="en-US" sz="3600" b="0" i="0" dirty="0">
                <a:solidFill>
                  <a:srgbClr val="F8FAFF"/>
                </a:solidFill>
                <a:effectLst/>
                <a:latin typeface="Inter"/>
              </a:rPr>
              <a:t>, and </a:t>
            </a:r>
            <a:r>
              <a:rPr lang="en-US" sz="3600" b="0" i="1" dirty="0">
                <a:solidFill>
                  <a:srgbClr val="F8FAFF"/>
                </a:solidFill>
                <a:effectLst/>
                <a:latin typeface="Inter"/>
              </a:rPr>
              <a:t>Iris virginica</a:t>
            </a:r>
            <a:r>
              <a:rPr lang="en-US" sz="3600" b="0" i="0" dirty="0">
                <a:solidFill>
                  <a:srgbClr val="F8FAFF"/>
                </a:solidFill>
                <a:effectLst/>
                <a:latin typeface="Inter"/>
              </a:rPr>
              <a:t>) using the K-Nearest Neighbors (KNN) algorithm, evaluating model performance through accuracy and confusion matrix, and visualizing results such as decision boundaries.</a:t>
            </a:r>
            <a:endParaRPr lang="en-ID" sz="3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73B31"/>
        </a:solidFill>
        <a:effectLst/>
      </p:bgPr>
    </p:bg>
    <p:spTree>
      <p:nvGrpSpPr>
        <p:cNvPr id="1" name=""/>
        <p:cNvGrpSpPr/>
        <p:nvPr/>
      </p:nvGrpSpPr>
      <p:grpSpPr>
        <a:xfrm>
          <a:off x="0" y="0"/>
          <a:ext cx="0" cy="0"/>
          <a:chOff x="0" y="0"/>
          <a:chExt cx="0" cy="0"/>
        </a:xfrm>
      </p:grpSpPr>
      <p:sp>
        <p:nvSpPr>
          <p:cNvPr id="2" name="Freeform 2"/>
          <p:cNvSpPr/>
          <p:nvPr/>
        </p:nvSpPr>
        <p:spPr>
          <a:xfrm rot="-482728">
            <a:off x="-1922777" y="-612172"/>
            <a:ext cx="10278412" cy="13093518"/>
          </a:xfrm>
          <a:custGeom>
            <a:avLst/>
            <a:gdLst/>
            <a:ahLst/>
            <a:cxnLst/>
            <a:rect l="l" t="t" r="r" b="b"/>
            <a:pathLst>
              <a:path w="10278412" h="13093518">
                <a:moveTo>
                  <a:pt x="0" y="0"/>
                </a:moveTo>
                <a:lnTo>
                  <a:pt x="10278412" y="0"/>
                </a:lnTo>
                <a:lnTo>
                  <a:pt x="10278412" y="13093519"/>
                </a:lnTo>
                <a:lnTo>
                  <a:pt x="0" y="13093519"/>
                </a:lnTo>
                <a:lnTo>
                  <a:pt x="0" y="0"/>
                </a:lnTo>
                <a:close/>
              </a:path>
            </a:pathLst>
          </a:custGeom>
          <a:blipFill>
            <a:blip r:embed="rId2">
              <a:alphaModFix amt="30000"/>
              <a:duotone>
                <a:prstClr val="black"/>
                <a:schemeClr val="accent1">
                  <a:tint val="45000"/>
                  <a:satMod val="400000"/>
                </a:schemeClr>
              </a:duotone>
            </a:blip>
            <a:stretch>
              <a:fillRect/>
            </a:stretch>
          </a:blipFill>
        </p:spPr>
        <p:txBody>
          <a:bodyPr/>
          <a:lstStyle/>
          <a:p>
            <a:endParaRPr lang="en-ID" dirty="0"/>
          </a:p>
        </p:txBody>
      </p:sp>
      <p:grpSp>
        <p:nvGrpSpPr>
          <p:cNvPr id="5" name="Group 5"/>
          <p:cNvGrpSpPr/>
          <p:nvPr/>
        </p:nvGrpSpPr>
        <p:grpSpPr>
          <a:xfrm>
            <a:off x="7433554" y="1482273"/>
            <a:ext cx="4049658" cy="3001812"/>
            <a:chOff x="0" y="0"/>
            <a:chExt cx="5399543" cy="4002415"/>
          </a:xfrm>
        </p:grpSpPr>
        <p:sp>
          <p:nvSpPr>
            <p:cNvPr id="6" name="Freeform 6"/>
            <p:cNvSpPr/>
            <p:nvPr/>
          </p:nvSpPr>
          <p:spPr>
            <a:xfrm>
              <a:off x="4117863" y="0"/>
              <a:ext cx="1281680" cy="1284015"/>
            </a:xfrm>
            <a:custGeom>
              <a:avLst/>
              <a:gdLst/>
              <a:ahLst/>
              <a:cxnLst/>
              <a:rect l="l" t="t" r="r" b="b"/>
              <a:pathLst>
                <a:path w="1281680" h="1284015">
                  <a:moveTo>
                    <a:pt x="0" y="0"/>
                  </a:moveTo>
                  <a:lnTo>
                    <a:pt x="1281680" y="0"/>
                  </a:lnTo>
                  <a:lnTo>
                    <a:pt x="1281680" y="1284015"/>
                  </a:lnTo>
                  <a:lnTo>
                    <a:pt x="0" y="1284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a:off x="0" y="0"/>
              <a:ext cx="1281680" cy="1284015"/>
            </a:xfrm>
            <a:custGeom>
              <a:avLst/>
              <a:gdLst/>
              <a:ahLst/>
              <a:cxnLst/>
              <a:rect l="l" t="t" r="r" b="b"/>
              <a:pathLst>
                <a:path w="1281680" h="1284015">
                  <a:moveTo>
                    <a:pt x="1281680" y="0"/>
                  </a:moveTo>
                  <a:lnTo>
                    <a:pt x="0" y="0"/>
                  </a:lnTo>
                  <a:lnTo>
                    <a:pt x="0" y="1284015"/>
                  </a:lnTo>
                  <a:lnTo>
                    <a:pt x="1281680" y="1284015"/>
                  </a:lnTo>
                  <a:lnTo>
                    <a:pt x="128168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V="1">
              <a:off x="4117863" y="2718401"/>
              <a:ext cx="1281680" cy="1284015"/>
            </a:xfrm>
            <a:custGeom>
              <a:avLst/>
              <a:gdLst/>
              <a:ahLst/>
              <a:cxnLst/>
              <a:rect l="l" t="t" r="r" b="b"/>
              <a:pathLst>
                <a:path w="1281680" h="1284015">
                  <a:moveTo>
                    <a:pt x="0" y="1284014"/>
                  </a:moveTo>
                  <a:lnTo>
                    <a:pt x="1281680" y="1284014"/>
                  </a:lnTo>
                  <a:lnTo>
                    <a:pt x="1281680" y="0"/>
                  </a:lnTo>
                  <a:lnTo>
                    <a:pt x="0" y="0"/>
                  </a:lnTo>
                  <a:lnTo>
                    <a:pt x="0" y="128401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H="1" flipV="1">
              <a:off x="0" y="2718401"/>
              <a:ext cx="1281680" cy="1284015"/>
            </a:xfrm>
            <a:custGeom>
              <a:avLst/>
              <a:gdLst/>
              <a:ahLst/>
              <a:cxnLst/>
              <a:rect l="l" t="t" r="r" b="b"/>
              <a:pathLst>
                <a:path w="1281680" h="1284015">
                  <a:moveTo>
                    <a:pt x="1281680" y="1284014"/>
                  </a:moveTo>
                  <a:lnTo>
                    <a:pt x="0" y="1284014"/>
                  </a:lnTo>
                  <a:lnTo>
                    <a:pt x="0" y="0"/>
                  </a:lnTo>
                  <a:lnTo>
                    <a:pt x="1281680" y="0"/>
                  </a:lnTo>
                  <a:lnTo>
                    <a:pt x="1281680" y="1284014"/>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10" name="Group 10"/>
          <p:cNvGrpSpPr/>
          <p:nvPr/>
        </p:nvGrpSpPr>
        <p:grpSpPr>
          <a:xfrm>
            <a:off x="12498450" y="1482273"/>
            <a:ext cx="4049658" cy="3001812"/>
            <a:chOff x="0" y="0"/>
            <a:chExt cx="5399543" cy="4002415"/>
          </a:xfrm>
        </p:grpSpPr>
        <p:sp>
          <p:nvSpPr>
            <p:cNvPr id="11" name="Freeform 11"/>
            <p:cNvSpPr/>
            <p:nvPr/>
          </p:nvSpPr>
          <p:spPr>
            <a:xfrm>
              <a:off x="4117863" y="0"/>
              <a:ext cx="1281680" cy="1284015"/>
            </a:xfrm>
            <a:custGeom>
              <a:avLst/>
              <a:gdLst/>
              <a:ahLst/>
              <a:cxnLst/>
              <a:rect l="l" t="t" r="r" b="b"/>
              <a:pathLst>
                <a:path w="1281680" h="1284015">
                  <a:moveTo>
                    <a:pt x="0" y="0"/>
                  </a:moveTo>
                  <a:lnTo>
                    <a:pt x="1281680" y="0"/>
                  </a:lnTo>
                  <a:lnTo>
                    <a:pt x="1281680" y="1284015"/>
                  </a:lnTo>
                  <a:lnTo>
                    <a:pt x="0" y="1284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flipH="1">
              <a:off x="0" y="0"/>
              <a:ext cx="1281680" cy="1284015"/>
            </a:xfrm>
            <a:custGeom>
              <a:avLst/>
              <a:gdLst/>
              <a:ahLst/>
              <a:cxnLst/>
              <a:rect l="l" t="t" r="r" b="b"/>
              <a:pathLst>
                <a:path w="1281680" h="1284015">
                  <a:moveTo>
                    <a:pt x="1281680" y="0"/>
                  </a:moveTo>
                  <a:lnTo>
                    <a:pt x="0" y="0"/>
                  </a:lnTo>
                  <a:lnTo>
                    <a:pt x="0" y="1284015"/>
                  </a:lnTo>
                  <a:lnTo>
                    <a:pt x="1281680" y="1284015"/>
                  </a:lnTo>
                  <a:lnTo>
                    <a:pt x="128168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flipV="1">
              <a:off x="4117863" y="2718401"/>
              <a:ext cx="1281680" cy="1284015"/>
            </a:xfrm>
            <a:custGeom>
              <a:avLst/>
              <a:gdLst/>
              <a:ahLst/>
              <a:cxnLst/>
              <a:rect l="l" t="t" r="r" b="b"/>
              <a:pathLst>
                <a:path w="1281680" h="1284015">
                  <a:moveTo>
                    <a:pt x="0" y="1284014"/>
                  </a:moveTo>
                  <a:lnTo>
                    <a:pt x="1281680" y="1284014"/>
                  </a:lnTo>
                  <a:lnTo>
                    <a:pt x="1281680" y="0"/>
                  </a:lnTo>
                  <a:lnTo>
                    <a:pt x="0" y="0"/>
                  </a:lnTo>
                  <a:lnTo>
                    <a:pt x="0" y="128401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flipH="1" flipV="1">
              <a:off x="0" y="2718401"/>
              <a:ext cx="1281680" cy="1284015"/>
            </a:xfrm>
            <a:custGeom>
              <a:avLst/>
              <a:gdLst/>
              <a:ahLst/>
              <a:cxnLst/>
              <a:rect l="l" t="t" r="r" b="b"/>
              <a:pathLst>
                <a:path w="1281680" h="1284015">
                  <a:moveTo>
                    <a:pt x="1281680" y="1284014"/>
                  </a:moveTo>
                  <a:lnTo>
                    <a:pt x="0" y="1284014"/>
                  </a:lnTo>
                  <a:lnTo>
                    <a:pt x="0" y="0"/>
                  </a:lnTo>
                  <a:lnTo>
                    <a:pt x="1281680" y="0"/>
                  </a:lnTo>
                  <a:lnTo>
                    <a:pt x="1281680" y="1284014"/>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71" name="Group 70">
            <a:extLst>
              <a:ext uri="{FF2B5EF4-FFF2-40B4-BE49-F238E27FC236}">
                <a16:creationId xmlns:a16="http://schemas.microsoft.com/office/drawing/2014/main" id="{4396A4CF-8A43-A76F-55CA-AFE5FAB14E44}"/>
              </a:ext>
            </a:extLst>
          </p:cNvPr>
          <p:cNvGrpSpPr/>
          <p:nvPr/>
        </p:nvGrpSpPr>
        <p:grpSpPr>
          <a:xfrm>
            <a:off x="488940" y="678670"/>
            <a:ext cx="5139932" cy="4552859"/>
            <a:chOff x="-321656" y="2672394"/>
            <a:chExt cx="5139932" cy="4552859"/>
          </a:xfrm>
        </p:grpSpPr>
        <p:sp>
          <p:nvSpPr>
            <p:cNvPr id="3" name="TextBox 3"/>
            <p:cNvSpPr txBox="1"/>
            <p:nvPr/>
          </p:nvSpPr>
          <p:spPr>
            <a:xfrm>
              <a:off x="-321656" y="3048558"/>
              <a:ext cx="5139932" cy="3676648"/>
            </a:xfrm>
            <a:prstGeom prst="rect">
              <a:avLst/>
            </a:prstGeom>
          </p:spPr>
          <p:txBody>
            <a:bodyPr wrap="square" lIns="0" tIns="0" rIns="0" bIns="0" rtlCol="0" anchor="t">
              <a:spAutoFit/>
            </a:bodyPr>
            <a:lstStyle/>
            <a:p>
              <a:pPr algn="ctr">
                <a:lnSpc>
                  <a:spcPts val="14560"/>
                </a:lnSpc>
                <a:spcBef>
                  <a:spcPct val="0"/>
                </a:spcBef>
              </a:pPr>
              <a:r>
                <a:rPr lang="en-US" sz="10400" dirty="0">
                  <a:solidFill>
                    <a:srgbClr val="FFFFFF"/>
                  </a:solidFill>
                  <a:latin typeface="Roller Coaster Serif"/>
                  <a:ea typeface="Roller Coaster Serif"/>
                  <a:cs typeface="Roller Coaster Serif"/>
                  <a:sym typeface="Roller Coaster Serif"/>
                </a:rPr>
                <a:t> TOOLS USED</a:t>
              </a:r>
            </a:p>
          </p:txBody>
        </p:sp>
        <p:sp>
          <p:nvSpPr>
            <p:cNvPr id="33" name="Freeform 33"/>
            <p:cNvSpPr/>
            <p:nvPr/>
          </p:nvSpPr>
          <p:spPr>
            <a:xfrm>
              <a:off x="255320" y="2672394"/>
              <a:ext cx="4075019" cy="489002"/>
            </a:xfrm>
            <a:custGeom>
              <a:avLst/>
              <a:gdLst/>
              <a:ahLst/>
              <a:cxnLst/>
              <a:rect l="l" t="t" r="r" b="b"/>
              <a:pathLst>
                <a:path w="4075019" h="489002">
                  <a:moveTo>
                    <a:pt x="0" y="0"/>
                  </a:moveTo>
                  <a:lnTo>
                    <a:pt x="4075019" y="0"/>
                  </a:lnTo>
                  <a:lnTo>
                    <a:pt x="4075019" y="489002"/>
                  </a:lnTo>
                  <a:lnTo>
                    <a:pt x="0" y="4890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4" name="Freeform 34"/>
            <p:cNvSpPr/>
            <p:nvPr/>
          </p:nvSpPr>
          <p:spPr>
            <a:xfrm flipV="1">
              <a:off x="255319" y="6736251"/>
              <a:ext cx="4075019" cy="489002"/>
            </a:xfrm>
            <a:custGeom>
              <a:avLst/>
              <a:gdLst/>
              <a:ahLst/>
              <a:cxnLst/>
              <a:rect l="l" t="t" r="r" b="b"/>
              <a:pathLst>
                <a:path w="4075019" h="489002">
                  <a:moveTo>
                    <a:pt x="0" y="489002"/>
                  </a:moveTo>
                  <a:lnTo>
                    <a:pt x="4075019" y="489002"/>
                  </a:lnTo>
                  <a:lnTo>
                    <a:pt x="4075019" y="0"/>
                  </a:lnTo>
                  <a:lnTo>
                    <a:pt x="0" y="0"/>
                  </a:lnTo>
                  <a:lnTo>
                    <a:pt x="0" y="489002"/>
                  </a:lnTo>
                  <a:close/>
                </a:path>
              </a:pathLst>
            </a:custGeom>
            <a:blipFill>
              <a:blip r:embed="rId5">
                <a:extLst>
                  <a:ext uri="{96DAC541-7B7A-43D3-8B79-37D633B846F1}">
                    <asvg:svgBlip xmlns:asvg="http://schemas.microsoft.com/office/drawing/2016/SVG/main" r:embed="rId6"/>
                  </a:ext>
                </a:extLst>
              </a:blip>
              <a:stretch>
                <a:fillRect/>
              </a:stretch>
            </a:blipFill>
          </p:spPr>
        </p:sp>
      </p:grpSp>
      <p:pic>
        <p:nvPicPr>
          <p:cNvPr id="57" name="Picture 56">
            <a:extLst>
              <a:ext uri="{FF2B5EF4-FFF2-40B4-BE49-F238E27FC236}">
                <a16:creationId xmlns:a16="http://schemas.microsoft.com/office/drawing/2014/main" id="{A085CB8A-CCED-875F-06A5-35A951E445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9400" y="5839228"/>
            <a:ext cx="2809472" cy="2809472"/>
          </a:xfrm>
          <a:prstGeom prst="rect">
            <a:avLst/>
          </a:prstGeom>
        </p:spPr>
      </p:pic>
      <p:pic>
        <p:nvPicPr>
          <p:cNvPr id="61" name="Picture 60">
            <a:extLst>
              <a:ext uri="{FF2B5EF4-FFF2-40B4-BE49-F238E27FC236}">
                <a16:creationId xmlns:a16="http://schemas.microsoft.com/office/drawing/2014/main" id="{707A369F-8B3B-2240-7A97-BDD4DBA3218B}"/>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6773976" y="1492904"/>
            <a:ext cx="5139932" cy="3043381"/>
          </a:xfrm>
          <a:prstGeom prst="rect">
            <a:avLst/>
          </a:prstGeom>
        </p:spPr>
      </p:pic>
      <p:grpSp>
        <p:nvGrpSpPr>
          <p:cNvPr id="72" name="Group 71">
            <a:extLst>
              <a:ext uri="{FF2B5EF4-FFF2-40B4-BE49-F238E27FC236}">
                <a16:creationId xmlns:a16="http://schemas.microsoft.com/office/drawing/2014/main" id="{8D27426E-8E0A-C995-FF2E-8CF6E40E57F1}"/>
              </a:ext>
            </a:extLst>
          </p:cNvPr>
          <p:cNvGrpSpPr/>
          <p:nvPr/>
        </p:nvGrpSpPr>
        <p:grpSpPr>
          <a:xfrm>
            <a:off x="7356631" y="5934588"/>
            <a:ext cx="9114554" cy="3001812"/>
            <a:chOff x="7433554" y="5616034"/>
            <a:chExt cx="9114554" cy="3001812"/>
          </a:xfrm>
        </p:grpSpPr>
        <p:grpSp>
          <p:nvGrpSpPr>
            <p:cNvPr id="19" name="Group 19"/>
            <p:cNvGrpSpPr/>
            <p:nvPr/>
          </p:nvGrpSpPr>
          <p:grpSpPr>
            <a:xfrm>
              <a:off x="7433554" y="5616034"/>
              <a:ext cx="4049658" cy="3001812"/>
              <a:chOff x="0" y="0"/>
              <a:chExt cx="5399543" cy="4002415"/>
            </a:xfrm>
          </p:grpSpPr>
          <p:sp>
            <p:nvSpPr>
              <p:cNvPr id="20" name="Freeform 20"/>
              <p:cNvSpPr/>
              <p:nvPr/>
            </p:nvSpPr>
            <p:spPr>
              <a:xfrm>
                <a:off x="4117863" y="0"/>
                <a:ext cx="1281680" cy="1284015"/>
              </a:xfrm>
              <a:custGeom>
                <a:avLst/>
                <a:gdLst/>
                <a:ahLst/>
                <a:cxnLst/>
                <a:rect l="l" t="t" r="r" b="b"/>
                <a:pathLst>
                  <a:path w="1281680" h="1284015">
                    <a:moveTo>
                      <a:pt x="0" y="0"/>
                    </a:moveTo>
                    <a:lnTo>
                      <a:pt x="1281680" y="0"/>
                    </a:lnTo>
                    <a:lnTo>
                      <a:pt x="1281680" y="1284015"/>
                    </a:lnTo>
                    <a:lnTo>
                      <a:pt x="0" y="1284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flipH="1">
                <a:off x="0" y="0"/>
                <a:ext cx="1281680" cy="1284015"/>
              </a:xfrm>
              <a:custGeom>
                <a:avLst/>
                <a:gdLst/>
                <a:ahLst/>
                <a:cxnLst/>
                <a:rect l="l" t="t" r="r" b="b"/>
                <a:pathLst>
                  <a:path w="1281680" h="1284015">
                    <a:moveTo>
                      <a:pt x="1281680" y="0"/>
                    </a:moveTo>
                    <a:lnTo>
                      <a:pt x="0" y="0"/>
                    </a:lnTo>
                    <a:lnTo>
                      <a:pt x="0" y="1284015"/>
                    </a:lnTo>
                    <a:lnTo>
                      <a:pt x="1281680" y="1284015"/>
                    </a:lnTo>
                    <a:lnTo>
                      <a:pt x="128168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flipV="1">
                <a:off x="4117863" y="2718401"/>
                <a:ext cx="1281680" cy="1284015"/>
              </a:xfrm>
              <a:custGeom>
                <a:avLst/>
                <a:gdLst/>
                <a:ahLst/>
                <a:cxnLst/>
                <a:rect l="l" t="t" r="r" b="b"/>
                <a:pathLst>
                  <a:path w="1281680" h="1284015">
                    <a:moveTo>
                      <a:pt x="0" y="1284014"/>
                    </a:moveTo>
                    <a:lnTo>
                      <a:pt x="1281680" y="1284014"/>
                    </a:lnTo>
                    <a:lnTo>
                      <a:pt x="1281680" y="0"/>
                    </a:lnTo>
                    <a:lnTo>
                      <a:pt x="0" y="0"/>
                    </a:lnTo>
                    <a:lnTo>
                      <a:pt x="0" y="128401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flipH="1" flipV="1">
                <a:off x="0" y="2718401"/>
                <a:ext cx="1281680" cy="1284015"/>
              </a:xfrm>
              <a:custGeom>
                <a:avLst/>
                <a:gdLst/>
                <a:ahLst/>
                <a:cxnLst/>
                <a:rect l="l" t="t" r="r" b="b"/>
                <a:pathLst>
                  <a:path w="1281680" h="1284015">
                    <a:moveTo>
                      <a:pt x="1281680" y="1284014"/>
                    </a:moveTo>
                    <a:lnTo>
                      <a:pt x="0" y="1284014"/>
                    </a:lnTo>
                    <a:lnTo>
                      <a:pt x="0" y="0"/>
                    </a:lnTo>
                    <a:lnTo>
                      <a:pt x="1281680" y="0"/>
                    </a:lnTo>
                    <a:lnTo>
                      <a:pt x="1281680" y="1284014"/>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24" name="Group 24"/>
            <p:cNvGrpSpPr/>
            <p:nvPr/>
          </p:nvGrpSpPr>
          <p:grpSpPr>
            <a:xfrm>
              <a:off x="12498450" y="5616034"/>
              <a:ext cx="4049658" cy="3001812"/>
              <a:chOff x="0" y="0"/>
              <a:chExt cx="5399543" cy="4002415"/>
            </a:xfrm>
          </p:grpSpPr>
          <p:sp>
            <p:nvSpPr>
              <p:cNvPr id="25" name="Freeform 25"/>
              <p:cNvSpPr/>
              <p:nvPr/>
            </p:nvSpPr>
            <p:spPr>
              <a:xfrm>
                <a:off x="4117863" y="0"/>
                <a:ext cx="1281680" cy="1284015"/>
              </a:xfrm>
              <a:custGeom>
                <a:avLst/>
                <a:gdLst/>
                <a:ahLst/>
                <a:cxnLst/>
                <a:rect l="l" t="t" r="r" b="b"/>
                <a:pathLst>
                  <a:path w="1281680" h="1284015">
                    <a:moveTo>
                      <a:pt x="0" y="0"/>
                    </a:moveTo>
                    <a:lnTo>
                      <a:pt x="1281680" y="0"/>
                    </a:lnTo>
                    <a:lnTo>
                      <a:pt x="1281680" y="1284015"/>
                    </a:lnTo>
                    <a:lnTo>
                      <a:pt x="0" y="1284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flipH="1">
                <a:off x="0" y="0"/>
                <a:ext cx="1281680" cy="1284015"/>
              </a:xfrm>
              <a:custGeom>
                <a:avLst/>
                <a:gdLst/>
                <a:ahLst/>
                <a:cxnLst/>
                <a:rect l="l" t="t" r="r" b="b"/>
                <a:pathLst>
                  <a:path w="1281680" h="1284015">
                    <a:moveTo>
                      <a:pt x="1281680" y="0"/>
                    </a:moveTo>
                    <a:lnTo>
                      <a:pt x="0" y="0"/>
                    </a:lnTo>
                    <a:lnTo>
                      <a:pt x="0" y="1284015"/>
                    </a:lnTo>
                    <a:lnTo>
                      <a:pt x="1281680" y="1284015"/>
                    </a:lnTo>
                    <a:lnTo>
                      <a:pt x="128168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7" name="Freeform 27"/>
              <p:cNvSpPr/>
              <p:nvPr/>
            </p:nvSpPr>
            <p:spPr>
              <a:xfrm flipV="1">
                <a:off x="4117863" y="2718401"/>
                <a:ext cx="1281680" cy="1284015"/>
              </a:xfrm>
              <a:custGeom>
                <a:avLst/>
                <a:gdLst/>
                <a:ahLst/>
                <a:cxnLst/>
                <a:rect l="l" t="t" r="r" b="b"/>
                <a:pathLst>
                  <a:path w="1281680" h="1284015">
                    <a:moveTo>
                      <a:pt x="0" y="1284014"/>
                    </a:moveTo>
                    <a:lnTo>
                      <a:pt x="1281680" y="1284014"/>
                    </a:lnTo>
                    <a:lnTo>
                      <a:pt x="1281680" y="0"/>
                    </a:lnTo>
                    <a:lnTo>
                      <a:pt x="0" y="0"/>
                    </a:lnTo>
                    <a:lnTo>
                      <a:pt x="0" y="128401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Freeform 28"/>
              <p:cNvSpPr/>
              <p:nvPr/>
            </p:nvSpPr>
            <p:spPr>
              <a:xfrm flipH="1" flipV="1">
                <a:off x="0" y="2718401"/>
                <a:ext cx="1281680" cy="1284015"/>
              </a:xfrm>
              <a:custGeom>
                <a:avLst/>
                <a:gdLst/>
                <a:ahLst/>
                <a:cxnLst/>
                <a:rect l="l" t="t" r="r" b="b"/>
                <a:pathLst>
                  <a:path w="1281680" h="1284015">
                    <a:moveTo>
                      <a:pt x="1281680" y="1284014"/>
                    </a:moveTo>
                    <a:lnTo>
                      <a:pt x="0" y="1284014"/>
                    </a:lnTo>
                    <a:lnTo>
                      <a:pt x="0" y="0"/>
                    </a:lnTo>
                    <a:lnTo>
                      <a:pt x="1281680" y="0"/>
                    </a:lnTo>
                    <a:lnTo>
                      <a:pt x="1281680" y="1284014"/>
                    </a:lnTo>
                    <a:close/>
                  </a:path>
                </a:pathLst>
              </a:custGeom>
              <a:blipFill>
                <a:blip r:embed="rId3">
                  <a:extLst>
                    <a:ext uri="{96DAC541-7B7A-43D3-8B79-37D633B846F1}">
                      <asvg:svgBlip xmlns:asvg="http://schemas.microsoft.com/office/drawing/2016/SVG/main" r:embed="rId4"/>
                    </a:ext>
                  </a:extLst>
                </a:blip>
                <a:stretch>
                  <a:fillRect/>
                </a:stretch>
              </a:blipFill>
            </p:spPr>
          </p:sp>
        </p:grpSp>
        <p:pic>
          <p:nvPicPr>
            <p:cNvPr id="59" name="Picture 58">
              <a:extLst>
                <a:ext uri="{FF2B5EF4-FFF2-40B4-BE49-F238E27FC236}">
                  <a16:creationId xmlns:a16="http://schemas.microsoft.com/office/drawing/2014/main" id="{7DC6FC09-25AD-13C8-4D6F-FF48B59C63BA}"/>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605056" y="5867433"/>
              <a:ext cx="3878156" cy="2585437"/>
            </a:xfrm>
            <a:prstGeom prst="rect">
              <a:avLst/>
            </a:prstGeom>
          </p:spPr>
        </p:pic>
        <p:pic>
          <p:nvPicPr>
            <p:cNvPr id="63" name="Picture 62">
              <a:extLst>
                <a:ext uri="{FF2B5EF4-FFF2-40B4-BE49-F238E27FC236}">
                  <a16:creationId xmlns:a16="http://schemas.microsoft.com/office/drawing/2014/main" id="{55BD5AB1-D94D-6DD6-B095-0D56B2C7356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752676" y="6285780"/>
              <a:ext cx="1600200" cy="1714500"/>
            </a:xfrm>
            <a:prstGeom prst="rect">
              <a:avLst/>
            </a:prstGeom>
          </p:spPr>
        </p:pic>
      </p:grpSp>
      <p:pic>
        <p:nvPicPr>
          <p:cNvPr id="65" name="Picture 64">
            <a:extLst>
              <a:ext uri="{FF2B5EF4-FFF2-40B4-BE49-F238E27FC236}">
                <a16:creationId xmlns:a16="http://schemas.microsoft.com/office/drawing/2014/main" id="{93AF53D8-1E4F-A991-E26F-08D9D11E275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498450" y="2097850"/>
            <a:ext cx="4248150" cy="1714500"/>
          </a:xfrm>
          <a:prstGeom prst="rect">
            <a:avLst/>
          </a:prstGeom>
        </p:spPr>
      </p:pic>
      <p:grpSp>
        <p:nvGrpSpPr>
          <p:cNvPr id="66" name="Group 5">
            <a:extLst>
              <a:ext uri="{FF2B5EF4-FFF2-40B4-BE49-F238E27FC236}">
                <a16:creationId xmlns:a16="http://schemas.microsoft.com/office/drawing/2014/main" id="{5539269A-DD1F-D3DC-F512-9E1490C53353}"/>
              </a:ext>
            </a:extLst>
          </p:cNvPr>
          <p:cNvGrpSpPr/>
          <p:nvPr/>
        </p:nvGrpSpPr>
        <p:grpSpPr>
          <a:xfrm>
            <a:off x="2209800" y="5934588"/>
            <a:ext cx="4019812" cy="3033820"/>
            <a:chOff x="0" y="0"/>
            <a:chExt cx="5399543" cy="4002415"/>
          </a:xfrm>
        </p:grpSpPr>
        <p:sp>
          <p:nvSpPr>
            <p:cNvPr id="67" name="Freeform 6">
              <a:extLst>
                <a:ext uri="{FF2B5EF4-FFF2-40B4-BE49-F238E27FC236}">
                  <a16:creationId xmlns:a16="http://schemas.microsoft.com/office/drawing/2014/main" id="{501DBDEB-B2F8-449A-AF0E-188BEA6F7624}"/>
                </a:ext>
              </a:extLst>
            </p:cNvPr>
            <p:cNvSpPr/>
            <p:nvPr/>
          </p:nvSpPr>
          <p:spPr>
            <a:xfrm>
              <a:off x="4117863" y="0"/>
              <a:ext cx="1281680" cy="1284015"/>
            </a:xfrm>
            <a:custGeom>
              <a:avLst/>
              <a:gdLst/>
              <a:ahLst/>
              <a:cxnLst/>
              <a:rect l="l" t="t" r="r" b="b"/>
              <a:pathLst>
                <a:path w="1281680" h="1284015">
                  <a:moveTo>
                    <a:pt x="0" y="0"/>
                  </a:moveTo>
                  <a:lnTo>
                    <a:pt x="1281680" y="0"/>
                  </a:lnTo>
                  <a:lnTo>
                    <a:pt x="1281680" y="1284015"/>
                  </a:lnTo>
                  <a:lnTo>
                    <a:pt x="0" y="1284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8" name="Freeform 7">
              <a:extLst>
                <a:ext uri="{FF2B5EF4-FFF2-40B4-BE49-F238E27FC236}">
                  <a16:creationId xmlns:a16="http://schemas.microsoft.com/office/drawing/2014/main" id="{59D28E95-A201-FA46-6087-D78324FE484D}"/>
                </a:ext>
              </a:extLst>
            </p:cNvPr>
            <p:cNvSpPr/>
            <p:nvPr/>
          </p:nvSpPr>
          <p:spPr>
            <a:xfrm flipH="1">
              <a:off x="0" y="0"/>
              <a:ext cx="1281680" cy="1284015"/>
            </a:xfrm>
            <a:custGeom>
              <a:avLst/>
              <a:gdLst/>
              <a:ahLst/>
              <a:cxnLst/>
              <a:rect l="l" t="t" r="r" b="b"/>
              <a:pathLst>
                <a:path w="1281680" h="1284015">
                  <a:moveTo>
                    <a:pt x="1281680" y="0"/>
                  </a:moveTo>
                  <a:lnTo>
                    <a:pt x="0" y="0"/>
                  </a:lnTo>
                  <a:lnTo>
                    <a:pt x="0" y="1284015"/>
                  </a:lnTo>
                  <a:lnTo>
                    <a:pt x="1281680" y="1284015"/>
                  </a:lnTo>
                  <a:lnTo>
                    <a:pt x="128168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9" name="Freeform 8">
              <a:extLst>
                <a:ext uri="{FF2B5EF4-FFF2-40B4-BE49-F238E27FC236}">
                  <a16:creationId xmlns:a16="http://schemas.microsoft.com/office/drawing/2014/main" id="{87F578FE-B0CA-8756-0156-D8543BF92F81}"/>
                </a:ext>
              </a:extLst>
            </p:cNvPr>
            <p:cNvSpPr/>
            <p:nvPr/>
          </p:nvSpPr>
          <p:spPr>
            <a:xfrm flipV="1">
              <a:off x="4117863" y="2718401"/>
              <a:ext cx="1281680" cy="1284015"/>
            </a:xfrm>
            <a:custGeom>
              <a:avLst/>
              <a:gdLst/>
              <a:ahLst/>
              <a:cxnLst/>
              <a:rect l="l" t="t" r="r" b="b"/>
              <a:pathLst>
                <a:path w="1281680" h="1284015">
                  <a:moveTo>
                    <a:pt x="0" y="1284014"/>
                  </a:moveTo>
                  <a:lnTo>
                    <a:pt x="1281680" y="1284014"/>
                  </a:lnTo>
                  <a:lnTo>
                    <a:pt x="1281680" y="0"/>
                  </a:lnTo>
                  <a:lnTo>
                    <a:pt x="0" y="0"/>
                  </a:lnTo>
                  <a:lnTo>
                    <a:pt x="0" y="128401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0" name="Freeform 9">
              <a:extLst>
                <a:ext uri="{FF2B5EF4-FFF2-40B4-BE49-F238E27FC236}">
                  <a16:creationId xmlns:a16="http://schemas.microsoft.com/office/drawing/2014/main" id="{5D72276A-CD2E-4327-7B9D-D054888B8BA6}"/>
                </a:ext>
              </a:extLst>
            </p:cNvPr>
            <p:cNvSpPr/>
            <p:nvPr/>
          </p:nvSpPr>
          <p:spPr>
            <a:xfrm flipH="1" flipV="1">
              <a:off x="0" y="2718401"/>
              <a:ext cx="1281680" cy="1284015"/>
            </a:xfrm>
            <a:custGeom>
              <a:avLst/>
              <a:gdLst/>
              <a:ahLst/>
              <a:cxnLst/>
              <a:rect l="l" t="t" r="r" b="b"/>
              <a:pathLst>
                <a:path w="1281680" h="1284015">
                  <a:moveTo>
                    <a:pt x="1281680" y="1284014"/>
                  </a:moveTo>
                  <a:lnTo>
                    <a:pt x="0" y="1284014"/>
                  </a:lnTo>
                  <a:lnTo>
                    <a:pt x="0" y="0"/>
                  </a:lnTo>
                  <a:lnTo>
                    <a:pt x="1281680" y="0"/>
                  </a:lnTo>
                  <a:lnTo>
                    <a:pt x="1281680" y="1284014"/>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B9B91-9685-52EF-A60B-B240F4AC9D7F}"/>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8EDD7CA6-9538-B112-7251-183016A39201}"/>
              </a:ext>
            </a:extLst>
          </p:cNvPr>
          <p:cNvGrpSpPr/>
          <p:nvPr/>
        </p:nvGrpSpPr>
        <p:grpSpPr>
          <a:xfrm>
            <a:off x="7433554" y="1482273"/>
            <a:ext cx="4049658" cy="3001812"/>
            <a:chOff x="0" y="0"/>
            <a:chExt cx="5399543" cy="4002415"/>
          </a:xfrm>
        </p:grpSpPr>
        <p:sp>
          <p:nvSpPr>
            <p:cNvPr id="6" name="Freeform 6">
              <a:extLst>
                <a:ext uri="{FF2B5EF4-FFF2-40B4-BE49-F238E27FC236}">
                  <a16:creationId xmlns:a16="http://schemas.microsoft.com/office/drawing/2014/main" id="{B4AA33CF-158D-274D-A636-6DFAFF4B5052}"/>
                </a:ext>
              </a:extLst>
            </p:cNvPr>
            <p:cNvSpPr/>
            <p:nvPr/>
          </p:nvSpPr>
          <p:spPr>
            <a:xfrm>
              <a:off x="4117863" y="0"/>
              <a:ext cx="1281680" cy="1284015"/>
            </a:xfrm>
            <a:custGeom>
              <a:avLst/>
              <a:gdLst/>
              <a:ahLst/>
              <a:cxnLst/>
              <a:rect l="l" t="t" r="r" b="b"/>
              <a:pathLst>
                <a:path w="1281680" h="1284015">
                  <a:moveTo>
                    <a:pt x="0" y="0"/>
                  </a:moveTo>
                  <a:lnTo>
                    <a:pt x="1281680" y="0"/>
                  </a:lnTo>
                  <a:lnTo>
                    <a:pt x="1281680" y="1284015"/>
                  </a:lnTo>
                  <a:lnTo>
                    <a:pt x="0" y="1284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F1A79495-9F5A-F3D1-A80C-07EED62EA9FE}"/>
                </a:ext>
              </a:extLst>
            </p:cNvPr>
            <p:cNvSpPr/>
            <p:nvPr/>
          </p:nvSpPr>
          <p:spPr>
            <a:xfrm flipH="1">
              <a:off x="0" y="0"/>
              <a:ext cx="1281680" cy="1284015"/>
            </a:xfrm>
            <a:custGeom>
              <a:avLst/>
              <a:gdLst/>
              <a:ahLst/>
              <a:cxnLst/>
              <a:rect l="l" t="t" r="r" b="b"/>
              <a:pathLst>
                <a:path w="1281680" h="1284015">
                  <a:moveTo>
                    <a:pt x="1281680" y="0"/>
                  </a:moveTo>
                  <a:lnTo>
                    <a:pt x="0" y="0"/>
                  </a:lnTo>
                  <a:lnTo>
                    <a:pt x="0" y="1284015"/>
                  </a:lnTo>
                  <a:lnTo>
                    <a:pt x="1281680" y="1284015"/>
                  </a:lnTo>
                  <a:lnTo>
                    <a:pt x="128168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a:extLst>
                <a:ext uri="{FF2B5EF4-FFF2-40B4-BE49-F238E27FC236}">
                  <a16:creationId xmlns:a16="http://schemas.microsoft.com/office/drawing/2014/main" id="{21C09FD9-3220-9C2B-86F9-09BF5729AB34}"/>
                </a:ext>
              </a:extLst>
            </p:cNvPr>
            <p:cNvSpPr/>
            <p:nvPr/>
          </p:nvSpPr>
          <p:spPr>
            <a:xfrm flipV="1">
              <a:off x="4117863" y="2718401"/>
              <a:ext cx="1281680" cy="1284015"/>
            </a:xfrm>
            <a:custGeom>
              <a:avLst/>
              <a:gdLst/>
              <a:ahLst/>
              <a:cxnLst/>
              <a:rect l="l" t="t" r="r" b="b"/>
              <a:pathLst>
                <a:path w="1281680" h="1284015">
                  <a:moveTo>
                    <a:pt x="0" y="1284014"/>
                  </a:moveTo>
                  <a:lnTo>
                    <a:pt x="1281680" y="1284014"/>
                  </a:lnTo>
                  <a:lnTo>
                    <a:pt x="1281680" y="0"/>
                  </a:lnTo>
                  <a:lnTo>
                    <a:pt x="0" y="0"/>
                  </a:lnTo>
                  <a:lnTo>
                    <a:pt x="0" y="128401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a:extLst>
                <a:ext uri="{FF2B5EF4-FFF2-40B4-BE49-F238E27FC236}">
                  <a16:creationId xmlns:a16="http://schemas.microsoft.com/office/drawing/2014/main" id="{66CA5851-3A14-B9A2-E2A9-3294DE2A3DC5}"/>
                </a:ext>
              </a:extLst>
            </p:cNvPr>
            <p:cNvSpPr/>
            <p:nvPr/>
          </p:nvSpPr>
          <p:spPr>
            <a:xfrm flipH="1" flipV="1">
              <a:off x="0" y="2718401"/>
              <a:ext cx="1281680" cy="1284015"/>
            </a:xfrm>
            <a:custGeom>
              <a:avLst/>
              <a:gdLst/>
              <a:ahLst/>
              <a:cxnLst/>
              <a:rect l="l" t="t" r="r" b="b"/>
              <a:pathLst>
                <a:path w="1281680" h="1284015">
                  <a:moveTo>
                    <a:pt x="1281680" y="1284014"/>
                  </a:moveTo>
                  <a:lnTo>
                    <a:pt x="0" y="1284014"/>
                  </a:lnTo>
                  <a:lnTo>
                    <a:pt x="0" y="0"/>
                  </a:lnTo>
                  <a:lnTo>
                    <a:pt x="1281680" y="0"/>
                  </a:lnTo>
                  <a:lnTo>
                    <a:pt x="1281680" y="1284014"/>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0" name="Group 10">
            <a:extLst>
              <a:ext uri="{FF2B5EF4-FFF2-40B4-BE49-F238E27FC236}">
                <a16:creationId xmlns:a16="http://schemas.microsoft.com/office/drawing/2014/main" id="{991EB8B1-605F-1128-2405-A2F8A8998DF6}"/>
              </a:ext>
            </a:extLst>
          </p:cNvPr>
          <p:cNvGrpSpPr/>
          <p:nvPr/>
        </p:nvGrpSpPr>
        <p:grpSpPr>
          <a:xfrm>
            <a:off x="12498450" y="1482273"/>
            <a:ext cx="4049658" cy="3001812"/>
            <a:chOff x="0" y="0"/>
            <a:chExt cx="5399543" cy="4002415"/>
          </a:xfrm>
        </p:grpSpPr>
        <p:sp>
          <p:nvSpPr>
            <p:cNvPr id="11" name="Freeform 11">
              <a:extLst>
                <a:ext uri="{FF2B5EF4-FFF2-40B4-BE49-F238E27FC236}">
                  <a16:creationId xmlns:a16="http://schemas.microsoft.com/office/drawing/2014/main" id="{46C6F1C9-4458-E933-04B9-01DA8DE702FC}"/>
                </a:ext>
              </a:extLst>
            </p:cNvPr>
            <p:cNvSpPr/>
            <p:nvPr/>
          </p:nvSpPr>
          <p:spPr>
            <a:xfrm>
              <a:off x="4117863" y="0"/>
              <a:ext cx="1281680" cy="1284015"/>
            </a:xfrm>
            <a:custGeom>
              <a:avLst/>
              <a:gdLst/>
              <a:ahLst/>
              <a:cxnLst/>
              <a:rect l="l" t="t" r="r" b="b"/>
              <a:pathLst>
                <a:path w="1281680" h="1284015">
                  <a:moveTo>
                    <a:pt x="0" y="0"/>
                  </a:moveTo>
                  <a:lnTo>
                    <a:pt x="1281680" y="0"/>
                  </a:lnTo>
                  <a:lnTo>
                    <a:pt x="1281680" y="1284015"/>
                  </a:lnTo>
                  <a:lnTo>
                    <a:pt x="0" y="1284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a:extLst>
                <a:ext uri="{FF2B5EF4-FFF2-40B4-BE49-F238E27FC236}">
                  <a16:creationId xmlns:a16="http://schemas.microsoft.com/office/drawing/2014/main" id="{9A1717A4-7513-C6D3-7248-3C2E20517152}"/>
                </a:ext>
              </a:extLst>
            </p:cNvPr>
            <p:cNvSpPr/>
            <p:nvPr/>
          </p:nvSpPr>
          <p:spPr>
            <a:xfrm flipH="1">
              <a:off x="0" y="0"/>
              <a:ext cx="1281680" cy="1284015"/>
            </a:xfrm>
            <a:custGeom>
              <a:avLst/>
              <a:gdLst/>
              <a:ahLst/>
              <a:cxnLst/>
              <a:rect l="l" t="t" r="r" b="b"/>
              <a:pathLst>
                <a:path w="1281680" h="1284015">
                  <a:moveTo>
                    <a:pt x="1281680" y="0"/>
                  </a:moveTo>
                  <a:lnTo>
                    <a:pt x="0" y="0"/>
                  </a:lnTo>
                  <a:lnTo>
                    <a:pt x="0" y="1284015"/>
                  </a:lnTo>
                  <a:lnTo>
                    <a:pt x="1281680" y="1284015"/>
                  </a:lnTo>
                  <a:lnTo>
                    <a:pt x="128168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8FFF37B3-2A9E-3E0D-1A7D-8C581CF3C1DD}"/>
                </a:ext>
              </a:extLst>
            </p:cNvPr>
            <p:cNvSpPr/>
            <p:nvPr/>
          </p:nvSpPr>
          <p:spPr>
            <a:xfrm flipV="1">
              <a:off x="4117863" y="2718401"/>
              <a:ext cx="1281680" cy="1284015"/>
            </a:xfrm>
            <a:custGeom>
              <a:avLst/>
              <a:gdLst/>
              <a:ahLst/>
              <a:cxnLst/>
              <a:rect l="l" t="t" r="r" b="b"/>
              <a:pathLst>
                <a:path w="1281680" h="1284015">
                  <a:moveTo>
                    <a:pt x="0" y="1284014"/>
                  </a:moveTo>
                  <a:lnTo>
                    <a:pt x="1281680" y="1284014"/>
                  </a:lnTo>
                  <a:lnTo>
                    <a:pt x="1281680" y="0"/>
                  </a:lnTo>
                  <a:lnTo>
                    <a:pt x="0" y="0"/>
                  </a:lnTo>
                  <a:lnTo>
                    <a:pt x="0" y="128401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a:extLst>
                <a:ext uri="{FF2B5EF4-FFF2-40B4-BE49-F238E27FC236}">
                  <a16:creationId xmlns:a16="http://schemas.microsoft.com/office/drawing/2014/main" id="{0D5CE882-A476-C462-B038-EC5B3998C5CA}"/>
                </a:ext>
              </a:extLst>
            </p:cNvPr>
            <p:cNvSpPr/>
            <p:nvPr/>
          </p:nvSpPr>
          <p:spPr>
            <a:xfrm flipH="1" flipV="1">
              <a:off x="0" y="2718401"/>
              <a:ext cx="1281680" cy="1284015"/>
            </a:xfrm>
            <a:custGeom>
              <a:avLst/>
              <a:gdLst/>
              <a:ahLst/>
              <a:cxnLst/>
              <a:rect l="l" t="t" r="r" b="b"/>
              <a:pathLst>
                <a:path w="1281680" h="1284015">
                  <a:moveTo>
                    <a:pt x="1281680" y="1284014"/>
                  </a:moveTo>
                  <a:lnTo>
                    <a:pt x="0" y="1284014"/>
                  </a:lnTo>
                  <a:lnTo>
                    <a:pt x="0" y="0"/>
                  </a:lnTo>
                  <a:lnTo>
                    <a:pt x="1281680" y="0"/>
                  </a:lnTo>
                  <a:lnTo>
                    <a:pt x="1281680" y="1284014"/>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71" name="Group 70">
            <a:extLst>
              <a:ext uri="{FF2B5EF4-FFF2-40B4-BE49-F238E27FC236}">
                <a16:creationId xmlns:a16="http://schemas.microsoft.com/office/drawing/2014/main" id="{0DBB5462-A3DC-AA49-6AD4-BEA6BB8E3CB0}"/>
              </a:ext>
            </a:extLst>
          </p:cNvPr>
          <p:cNvGrpSpPr/>
          <p:nvPr/>
        </p:nvGrpSpPr>
        <p:grpSpPr>
          <a:xfrm>
            <a:off x="488940" y="678670"/>
            <a:ext cx="5139932" cy="4552859"/>
            <a:chOff x="-321656" y="2672394"/>
            <a:chExt cx="5139932" cy="4552859"/>
          </a:xfrm>
        </p:grpSpPr>
        <p:sp>
          <p:nvSpPr>
            <p:cNvPr id="3" name="TextBox 3">
              <a:extLst>
                <a:ext uri="{FF2B5EF4-FFF2-40B4-BE49-F238E27FC236}">
                  <a16:creationId xmlns:a16="http://schemas.microsoft.com/office/drawing/2014/main" id="{B200F928-A30B-F90D-FAFA-D8815657B338}"/>
                </a:ext>
              </a:extLst>
            </p:cNvPr>
            <p:cNvSpPr txBox="1"/>
            <p:nvPr/>
          </p:nvSpPr>
          <p:spPr>
            <a:xfrm>
              <a:off x="-321656" y="3048558"/>
              <a:ext cx="5139932" cy="1804340"/>
            </a:xfrm>
            <a:prstGeom prst="rect">
              <a:avLst/>
            </a:prstGeom>
          </p:spPr>
          <p:txBody>
            <a:bodyPr wrap="square" lIns="0" tIns="0" rIns="0" bIns="0" rtlCol="0" anchor="t">
              <a:spAutoFit/>
            </a:bodyPr>
            <a:lstStyle/>
            <a:p>
              <a:pPr algn="ctr">
                <a:lnSpc>
                  <a:spcPts val="14560"/>
                </a:lnSpc>
                <a:spcBef>
                  <a:spcPct val="0"/>
                </a:spcBef>
              </a:pPr>
              <a:r>
                <a:rPr lang="en-US" sz="10400" dirty="0">
                  <a:solidFill>
                    <a:srgbClr val="FFFFFF"/>
                  </a:solidFill>
                  <a:latin typeface="Roller Coaster Serif"/>
                  <a:ea typeface="Roller Coaster Serif"/>
                  <a:cs typeface="Roller Coaster Serif"/>
                  <a:sym typeface="Roller Coaster Serif"/>
                </a:rPr>
                <a:t> TOO USED</a:t>
              </a:r>
            </a:p>
          </p:txBody>
        </p:sp>
        <p:sp>
          <p:nvSpPr>
            <p:cNvPr id="33" name="Freeform 33">
              <a:extLst>
                <a:ext uri="{FF2B5EF4-FFF2-40B4-BE49-F238E27FC236}">
                  <a16:creationId xmlns:a16="http://schemas.microsoft.com/office/drawing/2014/main" id="{474FEF59-7724-BE6D-FDB1-B30EB9E9C046}"/>
                </a:ext>
              </a:extLst>
            </p:cNvPr>
            <p:cNvSpPr/>
            <p:nvPr/>
          </p:nvSpPr>
          <p:spPr>
            <a:xfrm>
              <a:off x="255320" y="2672394"/>
              <a:ext cx="4075019" cy="489002"/>
            </a:xfrm>
            <a:custGeom>
              <a:avLst/>
              <a:gdLst/>
              <a:ahLst/>
              <a:cxnLst/>
              <a:rect l="l" t="t" r="r" b="b"/>
              <a:pathLst>
                <a:path w="4075019" h="489002">
                  <a:moveTo>
                    <a:pt x="0" y="0"/>
                  </a:moveTo>
                  <a:lnTo>
                    <a:pt x="4075019" y="0"/>
                  </a:lnTo>
                  <a:lnTo>
                    <a:pt x="4075019" y="489002"/>
                  </a:lnTo>
                  <a:lnTo>
                    <a:pt x="0" y="4890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a:extLst>
                <a:ext uri="{FF2B5EF4-FFF2-40B4-BE49-F238E27FC236}">
                  <a16:creationId xmlns:a16="http://schemas.microsoft.com/office/drawing/2014/main" id="{4C11D539-0791-4B79-A27C-F82B4ED0B92D}"/>
                </a:ext>
              </a:extLst>
            </p:cNvPr>
            <p:cNvSpPr/>
            <p:nvPr/>
          </p:nvSpPr>
          <p:spPr>
            <a:xfrm flipV="1">
              <a:off x="255319" y="6736251"/>
              <a:ext cx="4075019" cy="489002"/>
            </a:xfrm>
            <a:custGeom>
              <a:avLst/>
              <a:gdLst/>
              <a:ahLst/>
              <a:cxnLst/>
              <a:rect l="l" t="t" r="r" b="b"/>
              <a:pathLst>
                <a:path w="4075019" h="489002">
                  <a:moveTo>
                    <a:pt x="0" y="489002"/>
                  </a:moveTo>
                  <a:lnTo>
                    <a:pt x="4075019" y="489002"/>
                  </a:lnTo>
                  <a:lnTo>
                    <a:pt x="4075019" y="0"/>
                  </a:lnTo>
                  <a:lnTo>
                    <a:pt x="0" y="0"/>
                  </a:lnTo>
                  <a:lnTo>
                    <a:pt x="0" y="489002"/>
                  </a:lnTo>
                  <a:close/>
                </a:path>
              </a:pathLst>
            </a:custGeom>
            <a:blipFill>
              <a:blip r:embed="rId4">
                <a:extLst>
                  <a:ext uri="{96DAC541-7B7A-43D3-8B79-37D633B846F1}">
                    <asvg:svgBlip xmlns:asvg="http://schemas.microsoft.com/office/drawing/2016/SVG/main" r:embed="rId5"/>
                  </a:ext>
                </a:extLst>
              </a:blip>
              <a:stretch>
                <a:fillRect/>
              </a:stretch>
            </a:blipFill>
          </p:spPr>
        </p:sp>
      </p:grpSp>
      <p:pic>
        <p:nvPicPr>
          <p:cNvPr id="57" name="Picture 56">
            <a:extLst>
              <a:ext uri="{FF2B5EF4-FFF2-40B4-BE49-F238E27FC236}">
                <a16:creationId xmlns:a16="http://schemas.microsoft.com/office/drawing/2014/main" id="{577F9B97-96FC-5238-E2A3-A48BF3F92E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5839228"/>
            <a:ext cx="2809472" cy="2809472"/>
          </a:xfrm>
          <a:prstGeom prst="rect">
            <a:avLst/>
          </a:prstGeom>
        </p:spPr>
      </p:pic>
      <p:pic>
        <p:nvPicPr>
          <p:cNvPr id="61" name="Picture 60">
            <a:extLst>
              <a:ext uri="{FF2B5EF4-FFF2-40B4-BE49-F238E27FC236}">
                <a16:creationId xmlns:a16="http://schemas.microsoft.com/office/drawing/2014/main" id="{0F687CC8-7873-E0B3-574C-284904E5E6BE}"/>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6773976" y="1492904"/>
            <a:ext cx="5139932" cy="3043381"/>
          </a:xfrm>
          <a:prstGeom prst="rect">
            <a:avLst/>
          </a:prstGeom>
        </p:spPr>
      </p:pic>
      <p:grpSp>
        <p:nvGrpSpPr>
          <p:cNvPr id="72" name="Group 71">
            <a:extLst>
              <a:ext uri="{FF2B5EF4-FFF2-40B4-BE49-F238E27FC236}">
                <a16:creationId xmlns:a16="http://schemas.microsoft.com/office/drawing/2014/main" id="{33DB61A4-87BF-0089-BC51-B73499EE6DAF}"/>
              </a:ext>
            </a:extLst>
          </p:cNvPr>
          <p:cNvGrpSpPr/>
          <p:nvPr/>
        </p:nvGrpSpPr>
        <p:grpSpPr>
          <a:xfrm>
            <a:off x="7356631" y="5934588"/>
            <a:ext cx="9114554" cy="3001812"/>
            <a:chOff x="7433554" y="5616034"/>
            <a:chExt cx="9114554" cy="3001812"/>
          </a:xfrm>
        </p:grpSpPr>
        <p:grpSp>
          <p:nvGrpSpPr>
            <p:cNvPr id="19" name="Group 19">
              <a:extLst>
                <a:ext uri="{FF2B5EF4-FFF2-40B4-BE49-F238E27FC236}">
                  <a16:creationId xmlns:a16="http://schemas.microsoft.com/office/drawing/2014/main" id="{9929D03B-B08E-9553-F327-BBF2F012E670}"/>
                </a:ext>
              </a:extLst>
            </p:cNvPr>
            <p:cNvGrpSpPr/>
            <p:nvPr/>
          </p:nvGrpSpPr>
          <p:grpSpPr>
            <a:xfrm>
              <a:off x="7433554" y="5616034"/>
              <a:ext cx="4049658" cy="3001812"/>
              <a:chOff x="0" y="0"/>
              <a:chExt cx="5399543" cy="4002415"/>
            </a:xfrm>
          </p:grpSpPr>
          <p:sp>
            <p:nvSpPr>
              <p:cNvPr id="20" name="Freeform 20">
                <a:extLst>
                  <a:ext uri="{FF2B5EF4-FFF2-40B4-BE49-F238E27FC236}">
                    <a16:creationId xmlns:a16="http://schemas.microsoft.com/office/drawing/2014/main" id="{2C6D6077-12D5-90F6-6A16-7C880B3F4509}"/>
                  </a:ext>
                </a:extLst>
              </p:cNvPr>
              <p:cNvSpPr/>
              <p:nvPr/>
            </p:nvSpPr>
            <p:spPr>
              <a:xfrm>
                <a:off x="4117863" y="0"/>
                <a:ext cx="1281680" cy="1284015"/>
              </a:xfrm>
              <a:custGeom>
                <a:avLst/>
                <a:gdLst/>
                <a:ahLst/>
                <a:cxnLst/>
                <a:rect l="l" t="t" r="r" b="b"/>
                <a:pathLst>
                  <a:path w="1281680" h="1284015">
                    <a:moveTo>
                      <a:pt x="0" y="0"/>
                    </a:moveTo>
                    <a:lnTo>
                      <a:pt x="1281680" y="0"/>
                    </a:lnTo>
                    <a:lnTo>
                      <a:pt x="1281680" y="1284015"/>
                    </a:lnTo>
                    <a:lnTo>
                      <a:pt x="0" y="1284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a:extLst>
                  <a:ext uri="{FF2B5EF4-FFF2-40B4-BE49-F238E27FC236}">
                    <a16:creationId xmlns:a16="http://schemas.microsoft.com/office/drawing/2014/main" id="{7E489EC8-8758-4883-3EF8-98810F51F87B}"/>
                  </a:ext>
                </a:extLst>
              </p:cNvPr>
              <p:cNvSpPr/>
              <p:nvPr/>
            </p:nvSpPr>
            <p:spPr>
              <a:xfrm flipH="1">
                <a:off x="0" y="0"/>
                <a:ext cx="1281680" cy="1284015"/>
              </a:xfrm>
              <a:custGeom>
                <a:avLst/>
                <a:gdLst/>
                <a:ahLst/>
                <a:cxnLst/>
                <a:rect l="l" t="t" r="r" b="b"/>
                <a:pathLst>
                  <a:path w="1281680" h="1284015">
                    <a:moveTo>
                      <a:pt x="1281680" y="0"/>
                    </a:moveTo>
                    <a:lnTo>
                      <a:pt x="0" y="0"/>
                    </a:lnTo>
                    <a:lnTo>
                      <a:pt x="0" y="1284015"/>
                    </a:lnTo>
                    <a:lnTo>
                      <a:pt x="1281680" y="1284015"/>
                    </a:lnTo>
                    <a:lnTo>
                      <a:pt x="128168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a:extLst>
                  <a:ext uri="{FF2B5EF4-FFF2-40B4-BE49-F238E27FC236}">
                    <a16:creationId xmlns:a16="http://schemas.microsoft.com/office/drawing/2014/main" id="{518F8068-446B-31EC-109A-A6F06025C2FD}"/>
                  </a:ext>
                </a:extLst>
              </p:cNvPr>
              <p:cNvSpPr/>
              <p:nvPr/>
            </p:nvSpPr>
            <p:spPr>
              <a:xfrm flipV="1">
                <a:off x="4117863" y="2718401"/>
                <a:ext cx="1281680" cy="1284015"/>
              </a:xfrm>
              <a:custGeom>
                <a:avLst/>
                <a:gdLst/>
                <a:ahLst/>
                <a:cxnLst/>
                <a:rect l="l" t="t" r="r" b="b"/>
                <a:pathLst>
                  <a:path w="1281680" h="1284015">
                    <a:moveTo>
                      <a:pt x="0" y="1284014"/>
                    </a:moveTo>
                    <a:lnTo>
                      <a:pt x="1281680" y="1284014"/>
                    </a:lnTo>
                    <a:lnTo>
                      <a:pt x="1281680" y="0"/>
                    </a:lnTo>
                    <a:lnTo>
                      <a:pt x="0" y="0"/>
                    </a:lnTo>
                    <a:lnTo>
                      <a:pt x="0" y="128401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a:extLst>
                  <a:ext uri="{FF2B5EF4-FFF2-40B4-BE49-F238E27FC236}">
                    <a16:creationId xmlns:a16="http://schemas.microsoft.com/office/drawing/2014/main" id="{A758E25E-E5B4-44DF-6E29-28A51488495C}"/>
                  </a:ext>
                </a:extLst>
              </p:cNvPr>
              <p:cNvSpPr/>
              <p:nvPr/>
            </p:nvSpPr>
            <p:spPr>
              <a:xfrm flipH="1" flipV="1">
                <a:off x="0" y="2718401"/>
                <a:ext cx="1281680" cy="1284015"/>
              </a:xfrm>
              <a:custGeom>
                <a:avLst/>
                <a:gdLst/>
                <a:ahLst/>
                <a:cxnLst/>
                <a:rect l="l" t="t" r="r" b="b"/>
                <a:pathLst>
                  <a:path w="1281680" h="1284015">
                    <a:moveTo>
                      <a:pt x="1281680" y="1284014"/>
                    </a:moveTo>
                    <a:lnTo>
                      <a:pt x="0" y="1284014"/>
                    </a:lnTo>
                    <a:lnTo>
                      <a:pt x="0" y="0"/>
                    </a:lnTo>
                    <a:lnTo>
                      <a:pt x="1281680" y="0"/>
                    </a:lnTo>
                    <a:lnTo>
                      <a:pt x="1281680" y="1284014"/>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4" name="Group 24">
              <a:extLst>
                <a:ext uri="{FF2B5EF4-FFF2-40B4-BE49-F238E27FC236}">
                  <a16:creationId xmlns:a16="http://schemas.microsoft.com/office/drawing/2014/main" id="{99DA3201-0DFB-0F30-A1F3-A8C9F75FDD57}"/>
                </a:ext>
              </a:extLst>
            </p:cNvPr>
            <p:cNvGrpSpPr/>
            <p:nvPr/>
          </p:nvGrpSpPr>
          <p:grpSpPr>
            <a:xfrm>
              <a:off x="12498450" y="5616034"/>
              <a:ext cx="4049658" cy="3001812"/>
              <a:chOff x="0" y="0"/>
              <a:chExt cx="5399543" cy="4002415"/>
            </a:xfrm>
          </p:grpSpPr>
          <p:sp>
            <p:nvSpPr>
              <p:cNvPr id="25" name="Freeform 25">
                <a:extLst>
                  <a:ext uri="{FF2B5EF4-FFF2-40B4-BE49-F238E27FC236}">
                    <a16:creationId xmlns:a16="http://schemas.microsoft.com/office/drawing/2014/main" id="{1F026155-DD9F-09DD-FCCB-B88F25770178}"/>
                  </a:ext>
                </a:extLst>
              </p:cNvPr>
              <p:cNvSpPr/>
              <p:nvPr/>
            </p:nvSpPr>
            <p:spPr>
              <a:xfrm>
                <a:off x="4117863" y="0"/>
                <a:ext cx="1281680" cy="1284015"/>
              </a:xfrm>
              <a:custGeom>
                <a:avLst/>
                <a:gdLst/>
                <a:ahLst/>
                <a:cxnLst/>
                <a:rect l="l" t="t" r="r" b="b"/>
                <a:pathLst>
                  <a:path w="1281680" h="1284015">
                    <a:moveTo>
                      <a:pt x="0" y="0"/>
                    </a:moveTo>
                    <a:lnTo>
                      <a:pt x="1281680" y="0"/>
                    </a:lnTo>
                    <a:lnTo>
                      <a:pt x="1281680" y="1284015"/>
                    </a:lnTo>
                    <a:lnTo>
                      <a:pt x="0" y="1284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a:extLst>
                  <a:ext uri="{FF2B5EF4-FFF2-40B4-BE49-F238E27FC236}">
                    <a16:creationId xmlns:a16="http://schemas.microsoft.com/office/drawing/2014/main" id="{0375E1A9-D33B-293F-3A0D-F3356D95C2F1}"/>
                  </a:ext>
                </a:extLst>
              </p:cNvPr>
              <p:cNvSpPr/>
              <p:nvPr/>
            </p:nvSpPr>
            <p:spPr>
              <a:xfrm flipH="1">
                <a:off x="0" y="0"/>
                <a:ext cx="1281680" cy="1284015"/>
              </a:xfrm>
              <a:custGeom>
                <a:avLst/>
                <a:gdLst/>
                <a:ahLst/>
                <a:cxnLst/>
                <a:rect l="l" t="t" r="r" b="b"/>
                <a:pathLst>
                  <a:path w="1281680" h="1284015">
                    <a:moveTo>
                      <a:pt x="1281680" y="0"/>
                    </a:moveTo>
                    <a:lnTo>
                      <a:pt x="0" y="0"/>
                    </a:lnTo>
                    <a:lnTo>
                      <a:pt x="0" y="1284015"/>
                    </a:lnTo>
                    <a:lnTo>
                      <a:pt x="1281680" y="1284015"/>
                    </a:lnTo>
                    <a:lnTo>
                      <a:pt x="128168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7">
                <a:extLst>
                  <a:ext uri="{FF2B5EF4-FFF2-40B4-BE49-F238E27FC236}">
                    <a16:creationId xmlns:a16="http://schemas.microsoft.com/office/drawing/2014/main" id="{DD619308-C4F9-5EB8-07CA-929CE65E747E}"/>
                  </a:ext>
                </a:extLst>
              </p:cNvPr>
              <p:cNvSpPr/>
              <p:nvPr/>
            </p:nvSpPr>
            <p:spPr>
              <a:xfrm flipV="1">
                <a:off x="4117863" y="2718401"/>
                <a:ext cx="1281680" cy="1284015"/>
              </a:xfrm>
              <a:custGeom>
                <a:avLst/>
                <a:gdLst/>
                <a:ahLst/>
                <a:cxnLst/>
                <a:rect l="l" t="t" r="r" b="b"/>
                <a:pathLst>
                  <a:path w="1281680" h="1284015">
                    <a:moveTo>
                      <a:pt x="0" y="1284014"/>
                    </a:moveTo>
                    <a:lnTo>
                      <a:pt x="1281680" y="1284014"/>
                    </a:lnTo>
                    <a:lnTo>
                      <a:pt x="1281680" y="0"/>
                    </a:lnTo>
                    <a:lnTo>
                      <a:pt x="0" y="0"/>
                    </a:lnTo>
                    <a:lnTo>
                      <a:pt x="0" y="128401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Freeform 28">
                <a:extLst>
                  <a:ext uri="{FF2B5EF4-FFF2-40B4-BE49-F238E27FC236}">
                    <a16:creationId xmlns:a16="http://schemas.microsoft.com/office/drawing/2014/main" id="{B042EDD9-387C-3CA7-51DF-2302368E02BD}"/>
                  </a:ext>
                </a:extLst>
              </p:cNvPr>
              <p:cNvSpPr/>
              <p:nvPr/>
            </p:nvSpPr>
            <p:spPr>
              <a:xfrm flipH="1" flipV="1">
                <a:off x="0" y="2718401"/>
                <a:ext cx="1281680" cy="1284015"/>
              </a:xfrm>
              <a:custGeom>
                <a:avLst/>
                <a:gdLst/>
                <a:ahLst/>
                <a:cxnLst/>
                <a:rect l="l" t="t" r="r" b="b"/>
                <a:pathLst>
                  <a:path w="1281680" h="1284015">
                    <a:moveTo>
                      <a:pt x="1281680" y="1284014"/>
                    </a:moveTo>
                    <a:lnTo>
                      <a:pt x="0" y="1284014"/>
                    </a:lnTo>
                    <a:lnTo>
                      <a:pt x="0" y="0"/>
                    </a:lnTo>
                    <a:lnTo>
                      <a:pt x="1281680" y="0"/>
                    </a:lnTo>
                    <a:lnTo>
                      <a:pt x="1281680" y="1284014"/>
                    </a:lnTo>
                    <a:close/>
                  </a:path>
                </a:pathLst>
              </a:custGeom>
              <a:blipFill>
                <a:blip r:embed="rId2">
                  <a:extLst>
                    <a:ext uri="{96DAC541-7B7A-43D3-8B79-37D633B846F1}">
                      <asvg:svgBlip xmlns:asvg="http://schemas.microsoft.com/office/drawing/2016/SVG/main" r:embed="rId3"/>
                    </a:ext>
                  </a:extLst>
                </a:blip>
                <a:stretch>
                  <a:fillRect/>
                </a:stretch>
              </a:blipFill>
            </p:spPr>
          </p:sp>
        </p:grpSp>
        <p:pic>
          <p:nvPicPr>
            <p:cNvPr id="59" name="Picture 58">
              <a:extLst>
                <a:ext uri="{FF2B5EF4-FFF2-40B4-BE49-F238E27FC236}">
                  <a16:creationId xmlns:a16="http://schemas.microsoft.com/office/drawing/2014/main" id="{8DF997E9-1EDD-0E29-97AB-14208A6EED9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605056" y="5867433"/>
              <a:ext cx="3878156" cy="2585437"/>
            </a:xfrm>
            <a:prstGeom prst="rect">
              <a:avLst/>
            </a:prstGeom>
          </p:spPr>
        </p:pic>
        <p:pic>
          <p:nvPicPr>
            <p:cNvPr id="63" name="Picture 62">
              <a:extLst>
                <a:ext uri="{FF2B5EF4-FFF2-40B4-BE49-F238E27FC236}">
                  <a16:creationId xmlns:a16="http://schemas.microsoft.com/office/drawing/2014/main" id="{B0D30E16-427F-8F6E-0239-0D3A372ABA9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752676" y="6285780"/>
              <a:ext cx="1600200" cy="1714500"/>
            </a:xfrm>
            <a:prstGeom prst="rect">
              <a:avLst/>
            </a:prstGeom>
          </p:spPr>
        </p:pic>
      </p:grpSp>
      <p:pic>
        <p:nvPicPr>
          <p:cNvPr id="65" name="Picture 64">
            <a:extLst>
              <a:ext uri="{FF2B5EF4-FFF2-40B4-BE49-F238E27FC236}">
                <a16:creationId xmlns:a16="http://schemas.microsoft.com/office/drawing/2014/main" id="{5BC86515-4F73-EBEB-AF9A-131CEC5F1B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498450" y="2097850"/>
            <a:ext cx="4248150" cy="1714500"/>
          </a:xfrm>
          <a:prstGeom prst="rect">
            <a:avLst/>
          </a:prstGeom>
        </p:spPr>
      </p:pic>
      <p:grpSp>
        <p:nvGrpSpPr>
          <p:cNvPr id="66" name="Group 5">
            <a:extLst>
              <a:ext uri="{FF2B5EF4-FFF2-40B4-BE49-F238E27FC236}">
                <a16:creationId xmlns:a16="http://schemas.microsoft.com/office/drawing/2014/main" id="{260408F6-6162-6F84-259D-CEAC74A67D3C}"/>
              </a:ext>
            </a:extLst>
          </p:cNvPr>
          <p:cNvGrpSpPr/>
          <p:nvPr/>
        </p:nvGrpSpPr>
        <p:grpSpPr>
          <a:xfrm>
            <a:off x="2209800" y="5934588"/>
            <a:ext cx="4019812" cy="3033820"/>
            <a:chOff x="0" y="0"/>
            <a:chExt cx="5399543" cy="4002415"/>
          </a:xfrm>
        </p:grpSpPr>
        <p:sp>
          <p:nvSpPr>
            <p:cNvPr id="67" name="Freeform 6">
              <a:extLst>
                <a:ext uri="{FF2B5EF4-FFF2-40B4-BE49-F238E27FC236}">
                  <a16:creationId xmlns:a16="http://schemas.microsoft.com/office/drawing/2014/main" id="{8711D155-F3F4-11A9-F748-7DBEFA70EC5B}"/>
                </a:ext>
              </a:extLst>
            </p:cNvPr>
            <p:cNvSpPr/>
            <p:nvPr/>
          </p:nvSpPr>
          <p:spPr>
            <a:xfrm>
              <a:off x="4117863" y="0"/>
              <a:ext cx="1281680" cy="1284015"/>
            </a:xfrm>
            <a:custGeom>
              <a:avLst/>
              <a:gdLst/>
              <a:ahLst/>
              <a:cxnLst/>
              <a:rect l="l" t="t" r="r" b="b"/>
              <a:pathLst>
                <a:path w="1281680" h="1284015">
                  <a:moveTo>
                    <a:pt x="0" y="0"/>
                  </a:moveTo>
                  <a:lnTo>
                    <a:pt x="1281680" y="0"/>
                  </a:lnTo>
                  <a:lnTo>
                    <a:pt x="1281680" y="1284015"/>
                  </a:lnTo>
                  <a:lnTo>
                    <a:pt x="0" y="1284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8" name="Freeform 7">
              <a:extLst>
                <a:ext uri="{FF2B5EF4-FFF2-40B4-BE49-F238E27FC236}">
                  <a16:creationId xmlns:a16="http://schemas.microsoft.com/office/drawing/2014/main" id="{287265CE-84BE-C342-CA1A-7EAED77ECB36}"/>
                </a:ext>
              </a:extLst>
            </p:cNvPr>
            <p:cNvSpPr/>
            <p:nvPr/>
          </p:nvSpPr>
          <p:spPr>
            <a:xfrm flipH="1">
              <a:off x="0" y="0"/>
              <a:ext cx="1281680" cy="1284015"/>
            </a:xfrm>
            <a:custGeom>
              <a:avLst/>
              <a:gdLst/>
              <a:ahLst/>
              <a:cxnLst/>
              <a:rect l="l" t="t" r="r" b="b"/>
              <a:pathLst>
                <a:path w="1281680" h="1284015">
                  <a:moveTo>
                    <a:pt x="1281680" y="0"/>
                  </a:moveTo>
                  <a:lnTo>
                    <a:pt x="0" y="0"/>
                  </a:lnTo>
                  <a:lnTo>
                    <a:pt x="0" y="1284015"/>
                  </a:lnTo>
                  <a:lnTo>
                    <a:pt x="1281680" y="1284015"/>
                  </a:lnTo>
                  <a:lnTo>
                    <a:pt x="128168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9" name="Freeform 8">
              <a:extLst>
                <a:ext uri="{FF2B5EF4-FFF2-40B4-BE49-F238E27FC236}">
                  <a16:creationId xmlns:a16="http://schemas.microsoft.com/office/drawing/2014/main" id="{8D3138EB-B679-C084-4226-9C63A3749A35}"/>
                </a:ext>
              </a:extLst>
            </p:cNvPr>
            <p:cNvSpPr/>
            <p:nvPr/>
          </p:nvSpPr>
          <p:spPr>
            <a:xfrm flipV="1">
              <a:off x="4117863" y="2718401"/>
              <a:ext cx="1281680" cy="1284015"/>
            </a:xfrm>
            <a:custGeom>
              <a:avLst/>
              <a:gdLst/>
              <a:ahLst/>
              <a:cxnLst/>
              <a:rect l="l" t="t" r="r" b="b"/>
              <a:pathLst>
                <a:path w="1281680" h="1284015">
                  <a:moveTo>
                    <a:pt x="0" y="1284014"/>
                  </a:moveTo>
                  <a:lnTo>
                    <a:pt x="1281680" y="1284014"/>
                  </a:lnTo>
                  <a:lnTo>
                    <a:pt x="1281680" y="0"/>
                  </a:lnTo>
                  <a:lnTo>
                    <a:pt x="0" y="0"/>
                  </a:lnTo>
                  <a:lnTo>
                    <a:pt x="0" y="128401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0" name="Freeform 9">
              <a:extLst>
                <a:ext uri="{FF2B5EF4-FFF2-40B4-BE49-F238E27FC236}">
                  <a16:creationId xmlns:a16="http://schemas.microsoft.com/office/drawing/2014/main" id="{FED52A36-886C-1282-EDB6-675136E7DF23}"/>
                </a:ext>
              </a:extLst>
            </p:cNvPr>
            <p:cNvSpPr/>
            <p:nvPr/>
          </p:nvSpPr>
          <p:spPr>
            <a:xfrm flipH="1" flipV="1">
              <a:off x="0" y="2718401"/>
              <a:ext cx="1281680" cy="1284015"/>
            </a:xfrm>
            <a:custGeom>
              <a:avLst/>
              <a:gdLst/>
              <a:ahLst/>
              <a:cxnLst/>
              <a:rect l="l" t="t" r="r" b="b"/>
              <a:pathLst>
                <a:path w="1281680" h="1284015">
                  <a:moveTo>
                    <a:pt x="1281680" y="1284014"/>
                  </a:moveTo>
                  <a:lnTo>
                    <a:pt x="0" y="1284014"/>
                  </a:lnTo>
                  <a:lnTo>
                    <a:pt x="0" y="0"/>
                  </a:lnTo>
                  <a:lnTo>
                    <a:pt x="1281680" y="0"/>
                  </a:lnTo>
                  <a:lnTo>
                    <a:pt x="1281680" y="1284014"/>
                  </a:lnTo>
                  <a:close/>
                </a:path>
              </a:pathLst>
            </a:custGeom>
            <a:blipFill>
              <a:blip r:embed="rId2">
                <a:extLst>
                  <a:ext uri="{96DAC541-7B7A-43D3-8B79-37D633B846F1}">
                    <asvg:svgBlip xmlns:asvg="http://schemas.microsoft.com/office/drawing/2016/SVG/main" r:embed="rId3"/>
                  </a:ext>
                </a:extLst>
              </a:blip>
              <a:stretch>
                <a:fillRect/>
              </a:stretch>
            </a:blipFill>
          </p:spPr>
        </p:sp>
      </p:grpSp>
      <p:pic>
        <p:nvPicPr>
          <p:cNvPr id="4" name="Picture 3">
            <a:extLst>
              <a:ext uri="{FF2B5EF4-FFF2-40B4-BE49-F238E27FC236}">
                <a16:creationId xmlns:a16="http://schemas.microsoft.com/office/drawing/2014/main" id="{629AC1FF-F67A-37CE-B81D-19E5EB6A71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1515577"/>
            <a:ext cx="18288000" cy="8571098"/>
          </a:xfrm>
          <a:prstGeom prst="rect">
            <a:avLst/>
          </a:prstGeom>
        </p:spPr>
      </p:pic>
      <p:sp>
        <p:nvSpPr>
          <p:cNvPr id="15" name="TextBox 14">
            <a:extLst>
              <a:ext uri="{FF2B5EF4-FFF2-40B4-BE49-F238E27FC236}">
                <a16:creationId xmlns:a16="http://schemas.microsoft.com/office/drawing/2014/main" id="{A7D7C852-1587-B3C0-68F0-844436FDC8E9}"/>
              </a:ext>
            </a:extLst>
          </p:cNvPr>
          <p:cNvSpPr txBox="1"/>
          <p:nvPr/>
        </p:nvSpPr>
        <p:spPr>
          <a:xfrm>
            <a:off x="6521452" y="200325"/>
            <a:ext cx="8001000" cy="1107996"/>
          </a:xfrm>
          <a:prstGeom prst="rect">
            <a:avLst/>
          </a:prstGeom>
          <a:noFill/>
        </p:spPr>
        <p:txBody>
          <a:bodyPr wrap="square" rtlCol="0">
            <a:spAutoFit/>
          </a:bodyPr>
          <a:lstStyle/>
          <a:p>
            <a:r>
              <a:rPr lang="en-US" sz="6600" dirty="0">
                <a:latin typeface="Roller Coaster Serif" panose="020B0604020202020204" charset="0"/>
              </a:rPr>
              <a:t>FLOWCHART</a:t>
            </a:r>
            <a:endParaRPr lang="en-ID" sz="6600" dirty="0">
              <a:latin typeface="Roller Coaster Serif" panose="020B0604020202020204" charset="0"/>
            </a:endParaRPr>
          </a:p>
        </p:txBody>
      </p:sp>
    </p:spTree>
    <p:extLst>
      <p:ext uri="{BB962C8B-B14F-4D97-AF65-F5344CB8AC3E}">
        <p14:creationId xmlns:p14="http://schemas.microsoft.com/office/powerpoint/2010/main" val="31325145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73B31"/>
        </a:solidFill>
        <a:effectLst/>
      </p:bgPr>
    </p:bg>
    <p:spTree>
      <p:nvGrpSpPr>
        <p:cNvPr id="1" name=""/>
        <p:cNvGrpSpPr/>
        <p:nvPr/>
      </p:nvGrpSpPr>
      <p:grpSpPr>
        <a:xfrm>
          <a:off x="0" y="0"/>
          <a:ext cx="0" cy="0"/>
          <a:chOff x="0" y="0"/>
          <a:chExt cx="0" cy="0"/>
        </a:xfrm>
      </p:grpSpPr>
      <p:sp>
        <p:nvSpPr>
          <p:cNvPr id="16" name="Freeform 16"/>
          <p:cNvSpPr/>
          <p:nvPr/>
        </p:nvSpPr>
        <p:spPr>
          <a:xfrm rot="6624226" flipH="1">
            <a:off x="133130" y="-2492385"/>
            <a:ext cx="3786348" cy="4984770"/>
          </a:xfrm>
          <a:custGeom>
            <a:avLst/>
            <a:gdLst/>
            <a:ahLst/>
            <a:cxnLst/>
            <a:rect l="l" t="t" r="r" b="b"/>
            <a:pathLst>
              <a:path w="3786348" h="4984770">
                <a:moveTo>
                  <a:pt x="3786348" y="0"/>
                </a:moveTo>
                <a:lnTo>
                  <a:pt x="0" y="0"/>
                </a:lnTo>
                <a:lnTo>
                  <a:pt x="0" y="4984770"/>
                </a:lnTo>
                <a:lnTo>
                  <a:pt x="3786348" y="4984770"/>
                </a:lnTo>
                <a:lnTo>
                  <a:pt x="3786348" y="0"/>
                </a:lnTo>
                <a:close/>
              </a:path>
            </a:pathLst>
          </a:custGeom>
          <a:blipFill>
            <a:blip r:embed="rId2">
              <a:duotone>
                <a:prstClr val="black"/>
                <a:schemeClr val="accent1">
                  <a:tint val="45000"/>
                  <a:satMod val="400000"/>
                </a:schemeClr>
              </a:duotone>
            </a:blip>
            <a:stretch>
              <a:fillRect/>
            </a:stretch>
          </a:blipFill>
        </p:spPr>
      </p:sp>
      <p:sp>
        <p:nvSpPr>
          <p:cNvPr id="14" name="Freeform 14"/>
          <p:cNvSpPr/>
          <p:nvPr/>
        </p:nvSpPr>
        <p:spPr>
          <a:xfrm flipH="1" flipV="1">
            <a:off x="-2161440" y="-1539356"/>
            <a:ext cx="4860418" cy="6398795"/>
          </a:xfrm>
          <a:custGeom>
            <a:avLst/>
            <a:gdLst/>
            <a:ahLst/>
            <a:cxnLst/>
            <a:rect l="l" t="t" r="r" b="b"/>
            <a:pathLst>
              <a:path w="4860418" h="6398795">
                <a:moveTo>
                  <a:pt x="4860418" y="6398795"/>
                </a:moveTo>
                <a:lnTo>
                  <a:pt x="0" y="6398795"/>
                </a:lnTo>
                <a:lnTo>
                  <a:pt x="0" y="0"/>
                </a:lnTo>
                <a:lnTo>
                  <a:pt x="4860418" y="0"/>
                </a:lnTo>
                <a:lnTo>
                  <a:pt x="4860418" y="6398795"/>
                </a:lnTo>
                <a:close/>
              </a:path>
            </a:pathLst>
          </a:custGeom>
          <a:blipFill>
            <a:blip r:embed="rId2">
              <a:duotone>
                <a:prstClr val="black"/>
                <a:schemeClr val="accent1">
                  <a:tint val="45000"/>
                  <a:satMod val="400000"/>
                </a:schemeClr>
              </a:duotone>
            </a:blip>
            <a:stretch>
              <a:fillRect/>
            </a:stretch>
          </a:blipFill>
        </p:spPr>
      </p:sp>
      <p:sp>
        <p:nvSpPr>
          <p:cNvPr id="2" name="Freeform 2"/>
          <p:cNvSpPr/>
          <p:nvPr/>
        </p:nvSpPr>
        <p:spPr>
          <a:xfrm>
            <a:off x="12935952" y="0"/>
            <a:ext cx="5397957" cy="5427561"/>
          </a:xfrm>
          <a:custGeom>
            <a:avLst/>
            <a:gdLst/>
            <a:ahLst/>
            <a:cxnLst/>
            <a:rect l="l" t="t" r="r" b="b"/>
            <a:pathLst>
              <a:path w="5397957" h="5427561">
                <a:moveTo>
                  <a:pt x="0" y="0"/>
                </a:moveTo>
                <a:lnTo>
                  <a:pt x="5397957" y="0"/>
                </a:lnTo>
                <a:lnTo>
                  <a:pt x="5397957" y="5427561"/>
                </a:lnTo>
                <a:lnTo>
                  <a:pt x="0" y="54275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0" y="4859439"/>
            <a:ext cx="5397957" cy="5427561"/>
          </a:xfrm>
          <a:custGeom>
            <a:avLst/>
            <a:gdLst/>
            <a:ahLst/>
            <a:cxnLst/>
            <a:rect l="l" t="t" r="r" b="b"/>
            <a:pathLst>
              <a:path w="5397957" h="5427561">
                <a:moveTo>
                  <a:pt x="5397957" y="5427561"/>
                </a:moveTo>
                <a:lnTo>
                  <a:pt x="0" y="5427561"/>
                </a:lnTo>
                <a:lnTo>
                  <a:pt x="0" y="0"/>
                </a:lnTo>
                <a:lnTo>
                  <a:pt x="5397957" y="0"/>
                </a:lnTo>
                <a:lnTo>
                  <a:pt x="5397957" y="542756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V="1">
            <a:off x="5983993" y="9428046"/>
            <a:ext cx="6108115" cy="732974"/>
          </a:xfrm>
          <a:custGeom>
            <a:avLst/>
            <a:gdLst/>
            <a:ahLst/>
            <a:cxnLst/>
            <a:rect l="l" t="t" r="r" b="b"/>
            <a:pathLst>
              <a:path w="6108115" h="732974">
                <a:moveTo>
                  <a:pt x="0" y="732974"/>
                </a:moveTo>
                <a:lnTo>
                  <a:pt x="6108115" y="732974"/>
                </a:lnTo>
                <a:lnTo>
                  <a:pt x="6108115" y="0"/>
                </a:lnTo>
                <a:lnTo>
                  <a:pt x="0" y="0"/>
                </a:lnTo>
                <a:lnTo>
                  <a:pt x="0" y="73297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416754" y="-262540"/>
            <a:ext cx="16230600" cy="4396075"/>
          </a:xfrm>
          <a:prstGeom prst="rect">
            <a:avLst/>
          </a:prstGeom>
        </p:spPr>
        <p:txBody>
          <a:bodyPr wrap="square" lIns="0" tIns="0" rIns="0" bIns="0" rtlCol="0" anchor="t">
            <a:spAutoFit/>
          </a:bodyPr>
          <a:lstStyle/>
          <a:p>
            <a:pPr algn="ctr">
              <a:lnSpc>
                <a:spcPts val="14560"/>
              </a:lnSpc>
              <a:spcBef>
                <a:spcPct val="0"/>
              </a:spcBef>
            </a:pPr>
            <a:r>
              <a:rPr lang="en-US" sz="8800" dirty="0">
                <a:solidFill>
                  <a:schemeClr val="bg1"/>
                </a:solidFill>
                <a:latin typeface="Roller Coaster Serif"/>
                <a:ea typeface="Roller Coaster Serif"/>
                <a:cs typeface="Roller Coaster Serif"/>
                <a:sym typeface="Roller Coaster Serif"/>
              </a:rPr>
              <a:t>Dataset</a:t>
            </a:r>
            <a:endParaRPr lang="en-US" sz="3600" dirty="0">
              <a:solidFill>
                <a:schemeClr val="bg1"/>
              </a:solidFill>
              <a:latin typeface="Roller Coaster Serif"/>
              <a:ea typeface="Roller Coaster Serif"/>
              <a:cs typeface="Roller Coaster Serif"/>
              <a:sym typeface="Roller Coaster Serif"/>
            </a:endParaRPr>
          </a:p>
          <a:p>
            <a:r>
              <a:rPr lang="en-US" sz="3200" b="0" i="0" dirty="0">
                <a:solidFill>
                  <a:schemeClr val="bg1"/>
                </a:solidFill>
                <a:effectLst/>
                <a:latin typeface="__Inter_d65c78"/>
              </a:rPr>
              <a:t>The dataset below displays 10 random samples from the Iris dataset that has been loaded and processed. Each row in the table includes four features: sepal length, sepal width, petal length, and petal width, along with an additional column indicating the corresponding flower species (</a:t>
            </a:r>
            <a:r>
              <a:rPr lang="en-US" sz="3200" b="0" i="0" dirty="0" err="1">
                <a:solidFill>
                  <a:schemeClr val="bg1"/>
                </a:solidFill>
                <a:effectLst/>
                <a:latin typeface="__Inter_d65c78"/>
              </a:rPr>
              <a:t>setosa</a:t>
            </a:r>
            <a:r>
              <a:rPr lang="en-US" sz="3200" b="0" i="0" dirty="0">
                <a:solidFill>
                  <a:schemeClr val="bg1"/>
                </a:solidFill>
                <a:effectLst/>
                <a:latin typeface="__Inter_d65c78"/>
              </a:rPr>
              <a:t>, versicolor, or virginica). </a:t>
            </a:r>
            <a:br>
              <a:rPr lang="en-US" sz="3200" dirty="0">
                <a:solidFill>
                  <a:schemeClr val="bg1"/>
                </a:solidFill>
              </a:rPr>
            </a:br>
            <a:endParaRPr lang="en-US" sz="3600" dirty="0">
              <a:solidFill>
                <a:schemeClr val="bg1"/>
              </a:solidFill>
              <a:latin typeface="Roller Coaster Serif"/>
              <a:ea typeface="Roller Coaster Serif"/>
              <a:cs typeface="Roller Coaster Serif"/>
              <a:sym typeface="Roller Coaster Serif"/>
            </a:endParaRPr>
          </a:p>
        </p:txBody>
      </p:sp>
      <p:sp>
        <p:nvSpPr>
          <p:cNvPr id="13" name="Freeform 13"/>
          <p:cNvSpPr/>
          <p:nvPr/>
        </p:nvSpPr>
        <p:spPr>
          <a:xfrm>
            <a:off x="15217145" y="4373822"/>
            <a:ext cx="4860418" cy="6398795"/>
          </a:xfrm>
          <a:custGeom>
            <a:avLst/>
            <a:gdLst/>
            <a:ahLst/>
            <a:cxnLst/>
            <a:rect l="l" t="t" r="r" b="b"/>
            <a:pathLst>
              <a:path w="4860418" h="6398795">
                <a:moveTo>
                  <a:pt x="0" y="0"/>
                </a:moveTo>
                <a:lnTo>
                  <a:pt x="4860418" y="0"/>
                </a:lnTo>
                <a:lnTo>
                  <a:pt x="4860418" y="6398795"/>
                </a:lnTo>
                <a:lnTo>
                  <a:pt x="0" y="6398795"/>
                </a:lnTo>
                <a:lnTo>
                  <a:pt x="0" y="0"/>
                </a:lnTo>
                <a:close/>
              </a:path>
            </a:pathLst>
          </a:custGeom>
          <a:blipFill>
            <a:blip r:embed="rId2">
              <a:duotone>
                <a:prstClr val="black"/>
                <a:schemeClr val="accent1">
                  <a:tint val="45000"/>
                  <a:satMod val="400000"/>
                </a:schemeClr>
              </a:duotone>
            </a:blip>
            <a:stretch>
              <a:fillRect/>
            </a:stretch>
          </a:blipFill>
        </p:spPr>
      </p:sp>
      <p:sp>
        <p:nvSpPr>
          <p:cNvPr id="15" name="Freeform 15"/>
          <p:cNvSpPr/>
          <p:nvPr/>
        </p:nvSpPr>
        <p:spPr>
          <a:xfrm rot="-5018870" flipH="1">
            <a:off x="15366126" y="7668635"/>
            <a:ext cx="3786348" cy="4984770"/>
          </a:xfrm>
          <a:custGeom>
            <a:avLst/>
            <a:gdLst/>
            <a:ahLst/>
            <a:cxnLst/>
            <a:rect l="l" t="t" r="r" b="b"/>
            <a:pathLst>
              <a:path w="3786348" h="4984770">
                <a:moveTo>
                  <a:pt x="3786348" y="0"/>
                </a:moveTo>
                <a:lnTo>
                  <a:pt x="0" y="0"/>
                </a:lnTo>
                <a:lnTo>
                  <a:pt x="0" y="4984770"/>
                </a:lnTo>
                <a:lnTo>
                  <a:pt x="3786348" y="4984770"/>
                </a:lnTo>
                <a:lnTo>
                  <a:pt x="3786348" y="0"/>
                </a:lnTo>
                <a:close/>
              </a:path>
            </a:pathLst>
          </a:custGeom>
          <a:blipFill>
            <a:blip r:embed="rId2">
              <a:duotone>
                <a:prstClr val="black"/>
                <a:schemeClr val="accent1">
                  <a:tint val="45000"/>
                  <a:satMod val="400000"/>
                </a:schemeClr>
              </a:duotone>
            </a:blip>
            <a:stretch>
              <a:fillRect/>
            </a:stretch>
          </a:blipFill>
        </p:spPr>
      </p:sp>
      <p:pic>
        <p:nvPicPr>
          <p:cNvPr id="18" name="Picture 17">
            <a:extLst>
              <a:ext uri="{FF2B5EF4-FFF2-40B4-BE49-F238E27FC236}">
                <a16:creationId xmlns:a16="http://schemas.microsoft.com/office/drawing/2014/main" id="{B5C34A32-DE22-D8E6-923F-9AC9A29E10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2115" y="3639594"/>
            <a:ext cx="12572816" cy="5923506"/>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73B31"/>
        </a:solidFill>
        <a:effectLst/>
      </p:bgPr>
    </p:bg>
    <p:spTree>
      <p:nvGrpSpPr>
        <p:cNvPr id="1" name=""/>
        <p:cNvGrpSpPr/>
        <p:nvPr/>
      </p:nvGrpSpPr>
      <p:grpSpPr>
        <a:xfrm>
          <a:off x="0" y="0"/>
          <a:ext cx="0" cy="0"/>
          <a:chOff x="0" y="0"/>
          <a:chExt cx="0" cy="0"/>
        </a:xfrm>
      </p:grpSpPr>
      <p:sp>
        <p:nvSpPr>
          <p:cNvPr id="3" name="Freeform 3"/>
          <p:cNvSpPr/>
          <p:nvPr/>
        </p:nvSpPr>
        <p:spPr>
          <a:xfrm rot="5400000" flipH="1" flipV="1">
            <a:off x="10436774" y="-3195267"/>
            <a:ext cx="8410293" cy="11873354"/>
          </a:xfrm>
          <a:custGeom>
            <a:avLst/>
            <a:gdLst/>
            <a:ahLst/>
            <a:cxnLst/>
            <a:rect l="l" t="t" r="r" b="b"/>
            <a:pathLst>
              <a:path w="8410293" h="11873354">
                <a:moveTo>
                  <a:pt x="8410293" y="11873354"/>
                </a:moveTo>
                <a:lnTo>
                  <a:pt x="0" y="11873354"/>
                </a:lnTo>
                <a:lnTo>
                  <a:pt x="0" y="0"/>
                </a:lnTo>
                <a:lnTo>
                  <a:pt x="8410293" y="0"/>
                </a:lnTo>
                <a:lnTo>
                  <a:pt x="8410293" y="11873354"/>
                </a:lnTo>
                <a:close/>
              </a:path>
            </a:pathLst>
          </a:custGeom>
          <a:blipFill>
            <a:blip r:embed="rId2">
              <a:alphaModFix amt="70000"/>
              <a:duotone>
                <a:prstClr val="black"/>
                <a:schemeClr val="accent1">
                  <a:tint val="45000"/>
                  <a:satMod val="400000"/>
                </a:schemeClr>
              </a:duotone>
            </a:blip>
            <a:stretch>
              <a:fillRect/>
            </a:stretch>
          </a:blipFill>
        </p:spPr>
      </p:sp>
      <p:sp>
        <p:nvSpPr>
          <p:cNvPr id="5" name="Freeform 5"/>
          <p:cNvSpPr/>
          <p:nvPr/>
        </p:nvSpPr>
        <p:spPr>
          <a:xfrm rot="5400000">
            <a:off x="-405379" y="-2602822"/>
            <a:ext cx="7918997" cy="11179760"/>
          </a:xfrm>
          <a:custGeom>
            <a:avLst/>
            <a:gdLst/>
            <a:ahLst/>
            <a:cxnLst/>
            <a:rect l="l" t="t" r="r" b="b"/>
            <a:pathLst>
              <a:path w="7918997" h="11179760">
                <a:moveTo>
                  <a:pt x="0" y="0"/>
                </a:moveTo>
                <a:lnTo>
                  <a:pt x="7918997" y="0"/>
                </a:lnTo>
                <a:lnTo>
                  <a:pt x="7918997" y="11179760"/>
                </a:lnTo>
                <a:lnTo>
                  <a:pt x="0" y="11179760"/>
                </a:lnTo>
                <a:lnTo>
                  <a:pt x="0" y="0"/>
                </a:lnTo>
                <a:close/>
              </a:path>
            </a:pathLst>
          </a:custGeom>
          <a:blipFill>
            <a:blip r:embed="rId2">
              <a:alphaModFix amt="70000"/>
              <a:duotone>
                <a:prstClr val="black"/>
                <a:schemeClr val="accent1">
                  <a:tint val="45000"/>
                  <a:satMod val="400000"/>
                </a:schemeClr>
              </a:duotone>
            </a:blip>
            <a:stretch>
              <a:fillRect/>
            </a:stretch>
          </a:blipFill>
        </p:spPr>
      </p:sp>
      <p:sp>
        <p:nvSpPr>
          <p:cNvPr id="6" name="TextBox 6"/>
          <p:cNvSpPr txBox="1"/>
          <p:nvPr/>
        </p:nvSpPr>
        <p:spPr>
          <a:xfrm>
            <a:off x="11677598" y="-647700"/>
            <a:ext cx="5928643" cy="2223686"/>
          </a:xfrm>
          <a:prstGeom prst="rect">
            <a:avLst/>
          </a:prstGeom>
        </p:spPr>
        <p:txBody>
          <a:bodyPr wrap="square" lIns="0" tIns="0" rIns="0" bIns="0" rtlCol="0" anchor="t">
            <a:spAutoFit/>
          </a:bodyPr>
          <a:lstStyle/>
          <a:p>
            <a:pPr algn="ctr">
              <a:lnSpc>
                <a:spcPts val="21150"/>
              </a:lnSpc>
              <a:spcBef>
                <a:spcPct val="0"/>
              </a:spcBef>
            </a:pPr>
            <a:r>
              <a:rPr lang="en-US" sz="4800" u="sng" dirty="0">
                <a:solidFill>
                  <a:srgbClr val="FFFFFF"/>
                </a:solidFill>
                <a:latin typeface="Roller Coaster Serif"/>
                <a:ea typeface="Roller Coaster Serif"/>
                <a:cs typeface="Roller Coaster Serif"/>
                <a:sym typeface="Roller Coaster Serif"/>
              </a:rPr>
              <a:t>IMPORT LIBRARY &amp; LOAD DATA</a:t>
            </a:r>
          </a:p>
        </p:txBody>
      </p:sp>
      <p:sp>
        <p:nvSpPr>
          <p:cNvPr id="8" name="Freeform 8"/>
          <p:cNvSpPr/>
          <p:nvPr/>
        </p:nvSpPr>
        <p:spPr>
          <a:xfrm rot="5069311" flipH="1" flipV="1">
            <a:off x="28810" y="-13187"/>
            <a:ext cx="2252563" cy="2256666"/>
          </a:xfrm>
          <a:custGeom>
            <a:avLst/>
            <a:gdLst/>
            <a:ahLst/>
            <a:cxnLst/>
            <a:rect l="l" t="t" r="r" b="b"/>
            <a:pathLst>
              <a:path w="2252563" h="2256666">
                <a:moveTo>
                  <a:pt x="2252563" y="2256666"/>
                </a:moveTo>
                <a:lnTo>
                  <a:pt x="0" y="2256666"/>
                </a:lnTo>
                <a:lnTo>
                  <a:pt x="0" y="0"/>
                </a:lnTo>
                <a:lnTo>
                  <a:pt x="2252563" y="0"/>
                </a:lnTo>
                <a:lnTo>
                  <a:pt x="2252563" y="2256666"/>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0" name="Picture 9">
            <a:extLst>
              <a:ext uri="{FF2B5EF4-FFF2-40B4-BE49-F238E27FC236}">
                <a16:creationId xmlns:a16="http://schemas.microsoft.com/office/drawing/2014/main" id="{63BB3D96-D1E9-B2F0-4C64-D07506ABD4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1" y="1790700"/>
            <a:ext cx="9829800" cy="4186483"/>
          </a:xfrm>
          <a:prstGeom prst="rect">
            <a:avLst/>
          </a:prstGeom>
        </p:spPr>
      </p:pic>
      <p:pic>
        <p:nvPicPr>
          <p:cNvPr id="12" name="Picture 11">
            <a:extLst>
              <a:ext uri="{FF2B5EF4-FFF2-40B4-BE49-F238E27FC236}">
                <a16:creationId xmlns:a16="http://schemas.microsoft.com/office/drawing/2014/main" id="{6439280E-CA41-B41E-7386-EDE8B4BB4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5243" y="6146357"/>
            <a:ext cx="9354157" cy="4009123"/>
          </a:xfrm>
          <a:prstGeom prst="rect">
            <a:avLst/>
          </a:prstGeom>
        </p:spPr>
      </p:pic>
      <p:cxnSp>
        <p:nvCxnSpPr>
          <p:cNvPr id="16" name="Connector: Curved 15">
            <a:extLst>
              <a:ext uri="{FF2B5EF4-FFF2-40B4-BE49-F238E27FC236}">
                <a16:creationId xmlns:a16="http://schemas.microsoft.com/office/drawing/2014/main" id="{058C28A2-ACEA-5B3F-DE2D-36295ED9B360}"/>
              </a:ext>
            </a:extLst>
          </p:cNvPr>
          <p:cNvCxnSpPr>
            <a:cxnSpLocks/>
          </p:cNvCxnSpPr>
          <p:nvPr/>
        </p:nvCxnSpPr>
        <p:spPr>
          <a:xfrm>
            <a:off x="10283695" y="3643917"/>
            <a:ext cx="3193168" cy="2817953"/>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E71273E-BDF2-6F1E-7A31-9C12A50337DD}"/>
              </a:ext>
            </a:extLst>
          </p:cNvPr>
          <p:cNvSpPr txBox="1"/>
          <p:nvPr/>
        </p:nvSpPr>
        <p:spPr>
          <a:xfrm>
            <a:off x="11335357" y="2276520"/>
            <a:ext cx="6495442" cy="2308324"/>
          </a:xfrm>
          <a:prstGeom prst="rect">
            <a:avLst/>
          </a:prstGeom>
          <a:noFill/>
        </p:spPr>
        <p:txBody>
          <a:bodyPr wrap="square" rtlCol="0">
            <a:spAutoFit/>
          </a:bodyPr>
          <a:lstStyle/>
          <a:p>
            <a:pPr algn="just"/>
            <a:r>
              <a:rPr lang="en-US" sz="3600" b="1" i="0" dirty="0">
                <a:solidFill>
                  <a:schemeClr val="bg1"/>
                </a:solidFill>
                <a:effectLst/>
                <a:latin typeface="__Inter_d65c78"/>
              </a:rPr>
              <a:t>IMPORT LIBRARY</a:t>
            </a:r>
          </a:p>
          <a:p>
            <a:pPr algn="just"/>
            <a:r>
              <a:rPr lang="en-US" sz="3600" b="0" i="0" dirty="0">
                <a:solidFill>
                  <a:schemeClr val="bg1"/>
                </a:solidFill>
                <a:effectLst/>
                <a:latin typeface="__Inter_d65c78"/>
              </a:rPr>
              <a:t>Here are some libraries used in classifying the Iris dataset using the KNN algorithm.</a:t>
            </a:r>
            <a:endParaRPr lang="en-ID" sz="3600" dirty="0">
              <a:solidFill>
                <a:schemeClr val="bg1"/>
              </a:solidFill>
            </a:endParaRPr>
          </a:p>
        </p:txBody>
      </p:sp>
      <p:sp>
        <p:nvSpPr>
          <p:cNvPr id="19" name="TextBox 18">
            <a:extLst>
              <a:ext uri="{FF2B5EF4-FFF2-40B4-BE49-F238E27FC236}">
                <a16:creationId xmlns:a16="http://schemas.microsoft.com/office/drawing/2014/main" id="{863553C2-C851-B180-DB8C-A924B740C524}"/>
              </a:ext>
            </a:extLst>
          </p:cNvPr>
          <p:cNvSpPr txBox="1"/>
          <p:nvPr/>
        </p:nvSpPr>
        <p:spPr>
          <a:xfrm>
            <a:off x="436641" y="6230676"/>
            <a:ext cx="7945359" cy="3416320"/>
          </a:xfrm>
          <a:prstGeom prst="rect">
            <a:avLst/>
          </a:prstGeom>
          <a:noFill/>
        </p:spPr>
        <p:txBody>
          <a:bodyPr wrap="square" rtlCol="0">
            <a:spAutoFit/>
          </a:bodyPr>
          <a:lstStyle/>
          <a:p>
            <a:pPr algn="just"/>
            <a:r>
              <a:rPr lang="en-US" sz="3600" b="1" i="0" dirty="0">
                <a:solidFill>
                  <a:srgbClr val="F0F6FC"/>
                </a:solidFill>
                <a:effectLst/>
                <a:latin typeface="-apple-system"/>
              </a:rPr>
              <a:t>LOAD DATA</a:t>
            </a:r>
          </a:p>
          <a:p>
            <a:pPr algn="just"/>
            <a:r>
              <a:rPr lang="en-US" sz="3600" b="0" i="0" dirty="0">
                <a:solidFill>
                  <a:srgbClr val="F0F6FC"/>
                </a:solidFill>
                <a:effectLst/>
                <a:latin typeface="-apple-system"/>
              </a:rPr>
              <a:t>The dataset used is the Iris dataset, which contains various attributes (sepal length, sepal width, petal length, and petal width) for three different species of Iris flowers: </a:t>
            </a:r>
            <a:r>
              <a:rPr lang="en-US" sz="3600" b="0" i="0" dirty="0" err="1">
                <a:solidFill>
                  <a:srgbClr val="F0F6FC"/>
                </a:solidFill>
                <a:effectLst/>
                <a:latin typeface="-apple-system"/>
              </a:rPr>
              <a:t>Setosa</a:t>
            </a:r>
            <a:r>
              <a:rPr lang="en-US" sz="3600" b="0" i="0" dirty="0">
                <a:solidFill>
                  <a:srgbClr val="F0F6FC"/>
                </a:solidFill>
                <a:effectLst/>
                <a:latin typeface="-apple-system"/>
              </a:rPr>
              <a:t>, Versicolor, and Virginica.</a:t>
            </a:r>
            <a:endParaRPr lang="en-ID" sz="3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73B31"/>
        </a:solidFill>
        <a:effectLst/>
      </p:bgPr>
    </p:bg>
    <p:spTree>
      <p:nvGrpSpPr>
        <p:cNvPr id="1" name="">
          <a:extLst>
            <a:ext uri="{FF2B5EF4-FFF2-40B4-BE49-F238E27FC236}">
              <a16:creationId xmlns:a16="http://schemas.microsoft.com/office/drawing/2014/main" id="{33ABEB8C-2E7D-3BB3-A1AA-704BEC405EC1}"/>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08FD6EC-9304-6AD6-9114-94293B02CF68}"/>
              </a:ext>
            </a:extLst>
          </p:cNvPr>
          <p:cNvSpPr/>
          <p:nvPr/>
        </p:nvSpPr>
        <p:spPr>
          <a:xfrm rot="5400000" flipH="1" flipV="1">
            <a:off x="10436774" y="-3195267"/>
            <a:ext cx="8410293" cy="11873354"/>
          </a:xfrm>
          <a:custGeom>
            <a:avLst/>
            <a:gdLst/>
            <a:ahLst/>
            <a:cxnLst/>
            <a:rect l="l" t="t" r="r" b="b"/>
            <a:pathLst>
              <a:path w="8410293" h="11873354">
                <a:moveTo>
                  <a:pt x="8410293" y="11873354"/>
                </a:moveTo>
                <a:lnTo>
                  <a:pt x="0" y="11873354"/>
                </a:lnTo>
                <a:lnTo>
                  <a:pt x="0" y="0"/>
                </a:lnTo>
                <a:lnTo>
                  <a:pt x="8410293" y="0"/>
                </a:lnTo>
                <a:lnTo>
                  <a:pt x="8410293" y="11873354"/>
                </a:lnTo>
                <a:close/>
              </a:path>
            </a:pathLst>
          </a:custGeom>
          <a:blipFill>
            <a:blip r:embed="rId2">
              <a:alphaModFix amt="70000"/>
              <a:duotone>
                <a:prstClr val="black"/>
                <a:schemeClr val="accent1">
                  <a:tint val="45000"/>
                  <a:satMod val="400000"/>
                </a:schemeClr>
              </a:duotone>
            </a:blip>
            <a:stretch>
              <a:fillRect/>
            </a:stretch>
          </a:blipFill>
        </p:spPr>
      </p:sp>
      <p:sp>
        <p:nvSpPr>
          <p:cNvPr id="5" name="Freeform 5">
            <a:extLst>
              <a:ext uri="{FF2B5EF4-FFF2-40B4-BE49-F238E27FC236}">
                <a16:creationId xmlns:a16="http://schemas.microsoft.com/office/drawing/2014/main" id="{7A295967-87B6-A4BB-7D86-A1CA7CC2788A}"/>
              </a:ext>
            </a:extLst>
          </p:cNvPr>
          <p:cNvSpPr/>
          <p:nvPr/>
        </p:nvSpPr>
        <p:spPr>
          <a:xfrm rot="5400000">
            <a:off x="-405379" y="-2602822"/>
            <a:ext cx="7918997" cy="11179760"/>
          </a:xfrm>
          <a:custGeom>
            <a:avLst/>
            <a:gdLst/>
            <a:ahLst/>
            <a:cxnLst/>
            <a:rect l="l" t="t" r="r" b="b"/>
            <a:pathLst>
              <a:path w="7918997" h="11179760">
                <a:moveTo>
                  <a:pt x="0" y="0"/>
                </a:moveTo>
                <a:lnTo>
                  <a:pt x="7918997" y="0"/>
                </a:lnTo>
                <a:lnTo>
                  <a:pt x="7918997" y="11179760"/>
                </a:lnTo>
                <a:lnTo>
                  <a:pt x="0" y="11179760"/>
                </a:lnTo>
                <a:lnTo>
                  <a:pt x="0" y="0"/>
                </a:lnTo>
                <a:close/>
              </a:path>
            </a:pathLst>
          </a:custGeom>
          <a:blipFill>
            <a:blip r:embed="rId2">
              <a:alphaModFix amt="70000"/>
              <a:duotone>
                <a:prstClr val="black"/>
                <a:schemeClr val="accent1">
                  <a:tint val="45000"/>
                  <a:satMod val="400000"/>
                </a:schemeClr>
              </a:duotone>
            </a:blip>
            <a:stretch>
              <a:fillRect/>
            </a:stretch>
          </a:blipFill>
        </p:spPr>
      </p:sp>
      <p:sp>
        <p:nvSpPr>
          <p:cNvPr id="6" name="TextBox 6">
            <a:extLst>
              <a:ext uri="{FF2B5EF4-FFF2-40B4-BE49-F238E27FC236}">
                <a16:creationId xmlns:a16="http://schemas.microsoft.com/office/drawing/2014/main" id="{51370B57-6770-2358-4171-27C1CAF929BF}"/>
              </a:ext>
            </a:extLst>
          </p:cNvPr>
          <p:cNvSpPr txBox="1"/>
          <p:nvPr/>
        </p:nvSpPr>
        <p:spPr>
          <a:xfrm>
            <a:off x="10406349" y="-771820"/>
            <a:ext cx="8471141" cy="4911601"/>
          </a:xfrm>
          <a:prstGeom prst="rect">
            <a:avLst/>
          </a:prstGeom>
        </p:spPr>
        <p:txBody>
          <a:bodyPr wrap="square" lIns="0" tIns="0" rIns="0" bIns="0" rtlCol="0" anchor="t">
            <a:spAutoFit/>
          </a:bodyPr>
          <a:lstStyle/>
          <a:p>
            <a:pPr algn="ctr">
              <a:lnSpc>
                <a:spcPts val="21150"/>
              </a:lnSpc>
              <a:spcBef>
                <a:spcPct val="0"/>
              </a:spcBef>
            </a:pPr>
            <a:r>
              <a:rPr lang="en-ID" sz="4000" b="0" i="0" u="sng" dirty="0">
                <a:solidFill>
                  <a:schemeClr val="bg1"/>
                </a:solidFill>
                <a:effectLst/>
                <a:latin typeface="Roller Coaster Serif" panose="020B0604020202020204" charset="0"/>
              </a:rPr>
              <a:t>EXPLORATORY DATA ANALYSIS (EDA) </a:t>
            </a:r>
            <a:br>
              <a:rPr lang="en-ID" sz="4000" u="sng" dirty="0">
                <a:solidFill>
                  <a:schemeClr val="bg1"/>
                </a:solidFill>
                <a:latin typeface="Roller Coaster Serif" panose="020B0604020202020204" charset="0"/>
              </a:rPr>
            </a:br>
            <a:endParaRPr lang="en-US" sz="4000" u="sng" dirty="0">
              <a:solidFill>
                <a:schemeClr val="bg1"/>
              </a:solidFill>
              <a:latin typeface="Roller Coaster Serif" panose="020B0604020202020204" charset="0"/>
              <a:ea typeface="Roller Coaster Serif"/>
              <a:cs typeface="Roller Coaster Serif"/>
              <a:sym typeface="Roller Coaster Serif"/>
            </a:endParaRPr>
          </a:p>
        </p:txBody>
      </p:sp>
      <p:sp>
        <p:nvSpPr>
          <p:cNvPr id="8" name="Freeform 8">
            <a:extLst>
              <a:ext uri="{FF2B5EF4-FFF2-40B4-BE49-F238E27FC236}">
                <a16:creationId xmlns:a16="http://schemas.microsoft.com/office/drawing/2014/main" id="{70966E72-1A51-FF20-F4A8-C98403425B26}"/>
              </a:ext>
            </a:extLst>
          </p:cNvPr>
          <p:cNvSpPr/>
          <p:nvPr/>
        </p:nvSpPr>
        <p:spPr>
          <a:xfrm rot="5069311" flipH="1" flipV="1">
            <a:off x="28810" y="-13187"/>
            <a:ext cx="2252563" cy="2256666"/>
          </a:xfrm>
          <a:custGeom>
            <a:avLst/>
            <a:gdLst/>
            <a:ahLst/>
            <a:cxnLst/>
            <a:rect l="l" t="t" r="r" b="b"/>
            <a:pathLst>
              <a:path w="2252563" h="2256666">
                <a:moveTo>
                  <a:pt x="2252563" y="2256666"/>
                </a:moveTo>
                <a:lnTo>
                  <a:pt x="0" y="2256666"/>
                </a:lnTo>
                <a:lnTo>
                  <a:pt x="0" y="0"/>
                </a:lnTo>
                <a:lnTo>
                  <a:pt x="2252563" y="0"/>
                </a:lnTo>
                <a:lnTo>
                  <a:pt x="2252563" y="2256666"/>
                </a:lnTo>
                <a:close/>
              </a:path>
            </a:pathLst>
          </a:custGeom>
          <a:blipFill>
            <a:blip r:embed="rId3">
              <a:extLst>
                <a:ext uri="{96DAC541-7B7A-43D3-8B79-37D633B846F1}">
                  <asvg:svgBlip xmlns:asvg="http://schemas.microsoft.com/office/drawing/2016/SVG/main" r:embed="rId4"/>
                </a:ext>
              </a:extLst>
            </a:blip>
            <a:stretch>
              <a:fillRect/>
            </a:stretch>
          </a:blipFill>
        </p:spPr>
      </p:sp>
      <p:cxnSp>
        <p:nvCxnSpPr>
          <p:cNvPr id="16" name="Connector: Curved 15">
            <a:extLst>
              <a:ext uri="{FF2B5EF4-FFF2-40B4-BE49-F238E27FC236}">
                <a16:creationId xmlns:a16="http://schemas.microsoft.com/office/drawing/2014/main" id="{124D1361-A6CA-517E-C277-F4D295A72039}"/>
              </a:ext>
            </a:extLst>
          </p:cNvPr>
          <p:cNvCxnSpPr>
            <a:cxnSpLocks/>
          </p:cNvCxnSpPr>
          <p:nvPr/>
        </p:nvCxnSpPr>
        <p:spPr>
          <a:xfrm>
            <a:off x="10283695" y="3643917"/>
            <a:ext cx="3193168" cy="2817953"/>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43BF574-9B64-86AD-012F-2339CE6FE0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7247" y="2112072"/>
            <a:ext cx="11273505" cy="6062856"/>
          </a:xfrm>
          <a:prstGeom prst="rect">
            <a:avLst/>
          </a:prstGeom>
        </p:spPr>
      </p:pic>
    </p:spTree>
    <p:extLst>
      <p:ext uri="{BB962C8B-B14F-4D97-AF65-F5344CB8AC3E}">
        <p14:creationId xmlns:p14="http://schemas.microsoft.com/office/powerpoint/2010/main" val="24581924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73B31"/>
        </a:solidFill>
        <a:effectLst/>
      </p:bgPr>
    </p:bg>
    <p:spTree>
      <p:nvGrpSpPr>
        <p:cNvPr id="1" name="">
          <a:extLst>
            <a:ext uri="{FF2B5EF4-FFF2-40B4-BE49-F238E27FC236}">
              <a16:creationId xmlns:a16="http://schemas.microsoft.com/office/drawing/2014/main" id="{7D85A96D-A8DB-724A-9209-2C92E9725BAA}"/>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BB9A77B4-9CA0-26C8-DA54-5CAEF39F7333}"/>
              </a:ext>
            </a:extLst>
          </p:cNvPr>
          <p:cNvSpPr/>
          <p:nvPr/>
        </p:nvSpPr>
        <p:spPr>
          <a:xfrm rot="5400000" flipH="1" flipV="1">
            <a:off x="10436774" y="-3195267"/>
            <a:ext cx="8410293" cy="11873354"/>
          </a:xfrm>
          <a:custGeom>
            <a:avLst/>
            <a:gdLst/>
            <a:ahLst/>
            <a:cxnLst/>
            <a:rect l="l" t="t" r="r" b="b"/>
            <a:pathLst>
              <a:path w="8410293" h="11873354">
                <a:moveTo>
                  <a:pt x="8410293" y="11873354"/>
                </a:moveTo>
                <a:lnTo>
                  <a:pt x="0" y="11873354"/>
                </a:lnTo>
                <a:lnTo>
                  <a:pt x="0" y="0"/>
                </a:lnTo>
                <a:lnTo>
                  <a:pt x="8410293" y="0"/>
                </a:lnTo>
                <a:lnTo>
                  <a:pt x="8410293" y="11873354"/>
                </a:lnTo>
                <a:close/>
              </a:path>
            </a:pathLst>
          </a:custGeom>
          <a:blipFill>
            <a:blip r:embed="rId2">
              <a:alphaModFix amt="70000"/>
              <a:duotone>
                <a:prstClr val="black"/>
                <a:schemeClr val="accent1">
                  <a:tint val="45000"/>
                  <a:satMod val="400000"/>
                </a:schemeClr>
              </a:duotone>
            </a:blip>
            <a:stretch>
              <a:fillRect/>
            </a:stretch>
          </a:blipFill>
        </p:spPr>
      </p:sp>
      <p:sp>
        <p:nvSpPr>
          <p:cNvPr id="5" name="Freeform 5">
            <a:extLst>
              <a:ext uri="{FF2B5EF4-FFF2-40B4-BE49-F238E27FC236}">
                <a16:creationId xmlns:a16="http://schemas.microsoft.com/office/drawing/2014/main" id="{DEBD8F23-3657-8E8B-F43E-73DC336FD68A}"/>
              </a:ext>
            </a:extLst>
          </p:cNvPr>
          <p:cNvSpPr/>
          <p:nvPr/>
        </p:nvSpPr>
        <p:spPr>
          <a:xfrm rot="5400000">
            <a:off x="-405379" y="-2602822"/>
            <a:ext cx="7918997" cy="11179760"/>
          </a:xfrm>
          <a:custGeom>
            <a:avLst/>
            <a:gdLst/>
            <a:ahLst/>
            <a:cxnLst/>
            <a:rect l="l" t="t" r="r" b="b"/>
            <a:pathLst>
              <a:path w="7918997" h="11179760">
                <a:moveTo>
                  <a:pt x="0" y="0"/>
                </a:moveTo>
                <a:lnTo>
                  <a:pt x="7918997" y="0"/>
                </a:lnTo>
                <a:lnTo>
                  <a:pt x="7918997" y="11179760"/>
                </a:lnTo>
                <a:lnTo>
                  <a:pt x="0" y="11179760"/>
                </a:lnTo>
                <a:lnTo>
                  <a:pt x="0" y="0"/>
                </a:lnTo>
                <a:close/>
              </a:path>
            </a:pathLst>
          </a:custGeom>
          <a:blipFill>
            <a:blip r:embed="rId2">
              <a:alphaModFix amt="70000"/>
              <a:duotone>
                <a:prstClr val="black"/>
                <a:schemeClr val="accent1">
                  <a:tint val="45000"/>
                  <a:satMod val="400000"/>
                </a:schemeClr>
              </a:duotone>
            </a:blip>
            <a:stretch>
              <a:fillRect/>
            </a:stretch>
          </a:blipFill>
        </p:spPr>
      </p:sp>
      <p:sp>
        <p:nvSpPr>
          <p:cNvPr id="6" name="TextBox 6">
            <a:extLst>
              <a:ext uri="{FF2B5EF4-FFF2-40B4-BE49-F238E27FC236}">
                <a16:creationId xmlns:a16="http://schemas.microsoft.com/office/drawing/2014/main" id="{8B1B63C2-E63E-563A-9C46-7BD1708FFF54}"/>
              </a:ext>
            </a:extLst>
          </p:cNvPr>
          <p:cNvSpPr txBox="1"/>
          <p:nvPr/>
        </p:nvSpPr>
        <p:spPr>
          <a:xfrm>
            <a:off x="10406349" y="-771820"/>
            <a:ext cx="8471141" cy="4911601"/>
          </a:xfrm>
          <a:prstGeom prst="rect">
            <a:avLst/>
          </a:prstGeom>
        </p:spPr>
        <p:txBody>
          <a:bodyPr wrap="square" lIns="0" tIns="0" rIns="0" bIns="0" rtlCol="0" anchor="t">
            <a:spAutoFit/>
          </a:bodyPr>
          <a:lstStyle/>
          <a:p>
            <a:pPr algn="ctr">
              <a:lnSpc>
                <a:spcPts val="21150"/>
              </a:lnSpc>
              <a:spcBef>
                <a:spcPct val="0"/>
              </a:spcBef>
            </a:pPr>
            <a:r>
              <a:rPr lang="en-ID" sz="4000" b="0" i="0" u="sng" dirty="0">
                <a:solidFill>
                  <a:schemeClr val="bg1"/>
                </a:solidFill>
                <a:effectLst/>
                <a:latin typeface="Roller Coaster Serif" panose="020B0604020202020204" charset="0"/>
              </a:rPr>
              <a:t>EXPLORATORY DATA ANALYSIS (EDA) </a:t>
            </a:r>
            <a:br>
              <a:rPr lang="en-ID" sz="4000" u="sng" dirty="0">
                <a:solidFill>
                  <a:schemeClr val="bg1"/>
                </a:solidFill>
                <a:latin typeface="Roller Coaster Serif" panose="020B0604020202020204" charset="0"/>
              </a:rPr>
            </a:br>
            <a:endParaRPr lang="en-US" sz="4000" u="sng" dirty="0">
              <a:solidFill>
                <a:schemeClr val="bg1"/>
              </a:solidFill>
              <a:latin typeface="Roller Coaster Serif" panose="020B0604020202020204" charset="0"/>
              <a:ea typeface="Roller Coaster Serif"/>
              <a:cs typeface="Roller Coaster Serif"/>
              <a:sym typeface="Roller Coaster Serif"/>
            </a:endParaRPr>
          </a:p>
        </p:txBody>
      </p:sp>
      <p:sp>
        <p:nvSpPr>
          <p:cNvPr id="8" name="Freeform 8">
            <a:extLst>
              <a:ext uri="{FF2B5EF4-FFF2-40B4-BE49-F238E27FC236}">
                <a16:creationId xmlns:a16="http://schemas.microsoft.com/office/drawing/2014/main" id="{AD787366-A622-6C03-FAD6-E82C9CF8EC39}"/>
              </a:ext>
            </a:extLst>
          </p:cNvPr>
          <p:cNvSpPr/>
          <p:nvPr/>
        </p:nvSpPr>
        <p:spPr>
          <a:xfrm rot="5069311" flipH="1" flipV="1">
            <a:off x="28810" y="-13187"/>
            <a:ext cx="2252563" cy="2256666"/>
          </a:xfrm>
          <a:custGeom>
            <a:avLst/>
            <a:gdLst/>
            <a:ahLst/>
            <a:cxnLst/>
            <a:rect l="l" t="t" r="r" b="b"/>
            <a:pathLst>
              <a:path w="2252563" h="2256666">
                <a:moveTo>
                  <a:pt x="2252563" y="2256666"/>
                </a:moveTo>
                <a:lnTo>
                  <a:pt x="0" y="2256666"/>
                </a:lnTo>
                <a:lnTo>
                  <a:pt x="0" y="0"/>
                </a:lnTo>
                <a:lnTo>
                  <a:pt x="2252563" y="0"/>
                </a:lnTo>
                <a:lnTo>
                  <a:pt x="2252563" y="2256666"/>
                </a:lnTo>
                <a:close/>
              </a:path>
            </a:pathLst>
          </a:custGeom>
          <a:blipFill>
            <a:blip r:embed="rId3">
              <a:extLst>
                <a:ext uri="{96DAC541-7B7A-43D3-8B79-37D633B846F1}">
                  <asvg:svgBlip xmlns:asvg="http://schemas.microsoft.com/office/drawing/2016/SVG/main" r:embed="rId4"/>
                </a:ext>
              </a:extLst>
            </a:blip>
            <a:stretch>
              <a:fillRect/>
            </a:stretch>
          </a:blipFill>
        </p:spPr>
      </p:sp>
      <p:cxnSp>
        <p:nvCxnSpPr>
          <p:cNvPr id="16" name="Connector: Curved 15">
            <a:extLst>
              <a:ext uri="{FF2B5EF4-FFF2-40B4-BE49-F238E27FC236}">
                <a16:creationId xmlns:a16="http://schemas.microsoft.com/office/drawing/2014/main" id="{C84250A0-B5EF-746E-D93D-7904C87E93DF}"/>
              </a:ext>
            </a:extLst>
          </p:cNvPr>
          <p:cNvCxnSpPr>
            <a:cxnSpLocks/>
          </p:cNvCxnSpPr>
          <p:nvPr/>
        </p:nvCxnSpPr>
        <p:spPr>
          <a:xfrm>
            <a:off x="10283695" y="3643917"/>
            <a:ext cx="3193168" cy="2817953"/>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D2A1FFB-1B2D-F1AC-F3FF-D80FA132AF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3812" y="2047492"/>
            <a:ext cx="11591152" cy="6192016"/>
          </a:xfrm>
          <a:prstGeom prst="rect">
            <a:avLst/>
          </a:prstGeom>
        </p:spPr>
      </p:pic>
    </p:spTree>
    <p:extLst>
      <p:ext uri="{BB962C8B-B14F-4D97-AF65-F5344CB8AC3E}">
        <p14:creationId xmlns:p14="http://schemas.microsoft.com/office/powerpoint/2010/main" val="12106320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73B31"/>
        </a:solidFill>
        <a:effectLst/>
      </p:bgPr>
    </p:bg>
    <p:spTree>
      <p:nvGrpSpPr>
        <p:cNvPr id="1" name="">
          <a:extLst>
            <a:ext uri="{FF2B5EF4-FFF2-40B4-BE49-F238E27FC236}">
              <a16:creationId xmlns:a16="http://schemas.microsoft.com/office/drawing/2014/main" id="{5BC16461-8C47-D53C-7E3F-05573981A64E}"/>
            </a:ext>
          </a:extLst>
        </p:cNvPr>
        <p:cNvGrpSpPr/>
        <p:nvPr/>
      </p:nvGrpSpPr>
      <p:grpSpPr>
        <a:xfrm>
          <a:off x="0" y="0"/>
          <a:ext cx="0" cy="0"/>
          <a:chOff x="0" y="0"/>
          <a:chExt cx="0" cy="0"/>
        </a:xfrm>
      </p:grpSpPr>
      <p:sp>
        <p:nvSpPr>
          <p:cNvPr id="16" name="Freeform 16">
            <a:extLst>
              <a:ext uri="{FF2B5EF4-FFF2-40B4-BE49-F238E27FC236}">
                <a16:creationId xmlns:a16="http://schemas.microsoft.com/office/drawing/2014/main" id="{730387A2-A7A3-DD55-E7AD-ADE7AC0440D3}"/>
              </a:ext>
            </a:extLst>
          </p:cNvPr>
          <p:cNvSpPr/>
          <p:nvPr/>
        </p:nvSpPr>
        <p:spPr>
          <a:xfrm rot="6624226" flipH="1">
            <a:off x="133130" y="-2492385"/>
            <a:ext cx="3786348" cy="4984770"/>
          </a:xfrm>
          <a:custGeom>
            <a:avLst/>
            <a:gdLst/>
            <a:ahLst/>
            <a:cxnLst/>
            <a:rect l="l" t="t" r="r" b="b"/>
            <a:pathLst>
              <a:path w="3786348" h="4984770">
                <a:moveTo>
                  <a:pt x="3786348" y="0"/>
                </a:moveTo>
                <a:lnTo>
                  <a:pt x="0" y="0"/>
                </a:lnTo>
                <a:lnTo>
                  <a:pt x="0" y="4984770"/>
                </a:lnTo>
                <a:lnTo>
                  <a:pt x="3786348" y="4984770"/>
                </a:lnTo>
                <a:lnTo>
                  <a:pt x="3786348" y="0"/>
                </a:lnTo>
                <a:close/>
              </a:path>
            </a:pathLst>
          </a:custGeom>
          <a:blipFill>
            <a:blip r:embed="rId3">
              <a:duotone>
                <a:prstClr val="black"/>
                <a:schemeClr val="accent1">
                  <a:tint val="45000"/>
                  <a:satMod val="400000"/>
                </a:schemeClr>
              </a:duotone>
            </a:blip>
            <a:stretch>
              <a:fillRect/>
            </a:stretch>
          </a:blipFill>
        </p:spPr>
      </p:sp>
      <p:sp>
        <p:nvSpPr>
          <p:cNvPr id="14" name="Freeform 14">
            <a:extLst>
              <a:ext uri="{FF2B5EF4-FFF2-40B4-BE49-F238E27FC236}">
                <a16:creationId xmlns:a16="http://schemas.microsoft.com/office/drawing/2014/main" id="{14B6C098-7D0A-76BB-9968-2E21C1D89BDB}"/>
              </a:ext>
            </a:extLst>
          </p:cNvPr>
          <p:cNvSpPr/>
          <p:nvPr/>
        </p:nvSpPr>
        <p:spPr>
          <a:xfrm flipH="1" flipV="1">
            <a:off x="-2161440" y="-1539356"/>
            <a:ext cx="4860418" cy="6398795"/>
          </a:xfrm>
          <a:custGeom>
            <a:avLst/>
            <a:gdLst/>
            <a:ahLst/>
            <a:cxnLst/>
            <a:rect l="l" t="t" r="r" b="b"/>
            <a:pathLst>
              <a:path w="4860418" h="6398795">
                <a:moveTo>
                  <a:pt x="4860418" y="6398795"/>
                </a:moveTo>
                <a:lnTo>
                  <a:pt x="0" y="6398795"/>
                </a:lnTo>
                <a:lnTo>
                  <a:pt x="0" y="0"/>
                </a:lnTo>
                <a:lnTo>
                  <a:pt x="4860418" y="0"/>
                </a:lnTo>
                <a:lnTo>
                  <a:pt x="4860418" y="6398795"/>
                </a:lnTo>
                <a:close/>
              </a:path>
            </a:pathLst>
          </a:custGeom>
          <a:blipFill>
            <a:blip r:embed="rId3">
              <a:duotone>
                <a:prstClr val="black"/>
                <a:schemeClr val="accent1">
                  <a:tint val="45000"/>
                  <a:satMod val="400000"/>
                </a:schemeClr>
              </a:duotone>
            </a:blip>
            <a:stretch>
              <a:fillRect/>
            </a:stretch>
          </a:blipFill>
        </p:spPr>
      </p:sp>
      <p:sp>
        <p:nvSpPr>
          <p:cNvPr id="4" name="Freeform 4">
            <a:extLst>
              <a:ext uri="{FF2B5EF4-FFF2-40B4-BE49-F238E27FC236}">
                <a16:creationId xmlns:a16="http://schemas.microsoft.com/office/drawing/2014/main" id="{C4E3156C-635D-1DAC-1076-DFCFA93E1A70}"/>
              </a:ext>
            </a:extLst>
          </p:cNvPr>
          <p:cNvSpPr/>
          <p:nvPr/>
        </p:nvSpPr>
        <p:spPr>
          <a:xfrm flipH="1" flipV="1">
            <a:off x="0" y="4859439"/>
            <a:ext cx="5397957" cy="5427561"/>
          </a:xfrm>
          <a:custGeom>
            <a:avLst/>
            <a:gdLst/>
            <a:ahLst/>
            <a:cxnLst/>
            <a:rect l="l" t="t" r="r" b="b"/>
            <a:pathLst>
              <a:path w="5397957" h="5427561">
                <a:moveTo>
                  <a:pt x="5397957" y="5427561"/>
                </a:moveTo>
                <a:lnTo>
                  <a:pt x="0" y="5427561"/>
                </a:lnTo>
                <a:lnTo>
                  <a:pt x="0" y="0"/>
                </a:lnTo>
                <a:lnTo>
                  <a:pt x="5397957" y="0"/>
                </a:lnTo>
                <a:lnTo>
                  <a:pt x="5397957" y="542756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2C504FC7-A3B1-9994-4F01-FD6D823FFABA}"/>
              </a:ext>
            </a:extLst>
          </p:cNvPr>
          <p:cNvSpPr/>
          <p:nvPr/>
        </p:nvSpPr>
        <p:spPr>
          <a:xfrm flipV="1">
            <a:off x="5983993" y="9428046"/>
            <a:ext cx="6108115" cy="732974"/>
          </a:xfrm>
          <a:custGeom>
            <a:avLst/>
            <a:gdLst/>
            <a:ahLst/>
            <a:cxnLst/>
            <a:rect l="l" t="t" r="r" b="b"/>
            <a:pathLst>
              <a:path w="6108115" h="732974">
                <a:moveTo>
                  <a:pt x="0" y="732974"/>
                </a:moveTo>
                <a:lnTo>
                  <a:pt x="6108115" y="732974"/>
                </a:lnTo>
                <a:lnTo>
                  <a:pt x="6108115" y="0"/>
                </a:lnTo>
                <a:lnTo>
                  <a:pt x="0" y="0"/>
                </a:lnTo>
                <a:lnTo>
                  <a:pt x="0" y="73297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a:extLst>
              <a:ext uri="{FF2B5EF4-FFF2-40B4-BE49-F238E27FC236}">
                <a16:creationId xmlns:a16="http://schemas.microsoft.com/office/drawing/2014/main" id="{BF6D6836-9A67-7734-B22B-EED75D1E2C43}"/>
              </a:ext>
            </a:extLst>
          </p:cNvPr>
          <p:cNvSpPr txBox="1"/>
          <p:nvPr/>
        </p:nvSpPr>
        <p:spPr>
          <a:xfrm>
            <a:off x="6214048" y="-556570"/>
            <a:ext cx="17258355" cy="3461204"/>
          </a:xfrm>
          <a:prstGeom prst="rect">
            <a:avLst/>
          </a:prstGeom>
        </p:spPr>
        <p:txBody>
          <a:bodyPr wrap="square" lIns="0" tIns="0" rIns="0" bIns="0" rtlCol="0" anchor="t">
            <a:spAutoFit/>
          </a:bodyPr>
          <a:lstStyle/>
          <a:p>
            <a:pPr algn="ctr">
              <a:lnSpc>
                <a:spcPts val="14560"/>
              </a:lnSpc>
              <a:spcBef>
                <a:spcPct val="0"/>
              </a:spcBef>
            </a:pPr>
            <a:r>
              <a:rPr lang="en-ID" sz="4800" b="0" i="0" u="sng" dirty="0">
                <a:solidFill>
                  <a:schemeClr val="bg1"/>
                </a:solidFill>
                <a:effectLst/>
                <a:latin typeface="Roller Coaster Serif" panose="020B0604020202020204" charset="0"/>
              </a:rPr>
              <a:t>SPLIT DATA (Train-Test Split)</a:t>
            </a:r>
          </a:p>
          <a:p>
            <a:pPr>
              <a:lnSpc>
                <a:spcPts val="14560"/>
              </a:lnSpc>
              <a:spcBef>
                <a:spcPct val="0"/>
              </a:spcBef>
            </a:pPr>
            <a:endParaRPr lang="en-US" sz="4800" dirty="0">
              <a:solidFill>
                <a:schemeClr val="bg1"/>
              </a:solidFill>
              <a:latin typeface="Roller Coaster Serif" panose="020B0604020202020204" charset="0"/>
              <a:ea typeface="Roller Coaster Serif"/>
              <a:cs typeface="Roller Coaster Serif"/>
              <a:sym typeface="Roller Coaster Serif"/>
            </a:endParaRPr>
          </a:p>
        </p:txBody>
      </p:sp>
      <p:sp>
        <p:nvSpPr>
          <p:cNvPr id="13" name="Freeform 13">
            <a:extLst>
              <a:ext uri="{FF2B5EF4-FFF2-40B4-BE49-F238E27FC236}">
                <a16:creationId xmlns:a16="http://schemas.microsoft.com/office/drawing/2014/main" id="{2F0F2993-9DFD-CE1F-9449-4F147A984D11}"/>
              </a:ext>
            </a:extLst>
          </p:cNvPr>
          <p:cNvSpPr/>
          <p:nvPr/>
        </p:nvSpPr>
        <p:spPr>
          <a:xfrm>
            <a:off x="15217145" y="4373822"/>
            <a:ext cx="4860418" cy="6398795"/>
          </a:xfrm>
          <a:custGeom>
            <a:avLst/>
            <a:gdLst/>
            <a:ahLst/>
            <a:cxnLst/>
            <a:rect l="l" t="t" r="r" b="b"/>
            <a:pathLst>
              <a:path w="4860418" h="6398795">
                <a:moveTo>
                  <a:pt x="0" y="0"/>
                </a:moveTo>
                <a:lnTo>
                  <a:pt x="4860418" y="0"/>
                </a:lnTo>
                <a:lnTo>
                  <a:pt x="4860418" y="6398795"/>
                </a:lnTo>
                <a:lnTo>
                  <a:pt x="0" y="6398795"/>
                </a:lnTo>
                <a:lnTo>
                  <a:pt x="0" y="0"/>
                </a:lnTo>
                <a:close/>
              </a:path>
            </a:pathLst>
          </a:custGeom>
          <a:blipFill>
            <a:blip r:embed="rId3">
              <a:duotone>
                <a:prstClr val="black"/>
                <a:schemeClr val="accent1">
                  <a:tint val="45000"/>
                  <a:satMod val="400000"/>
                </a:schemeClr>
              </a:duotone>
            </a:blip>
            <a:stretch>
              <a:fillRect/>
            </a:stretch>
          </a:blipFill>
        </p:spPr>
      </p:sp>
      <p:sp>
        <p:nvSpPr>
          <p:cNvPr id="15" name="Freeform 15">
            <a:extLst>
              <a:ext uri="{FF2B5EF4-FFF2-40B4-BE49-F238E27FC236}">
                <a16:creationId xmlns:a16="http://schemas.microsoft.com/office/drawing/2014/main" id="{C661C314-4C37-9F63-EEC0-AC1161332048}"/>
              </a:ext>
            </a:extLst>
          </p:cNvPr>
          <p:cNvSpPr/>
          <p:nvPr/>
        </p:nvSpPr>
        <p:spPr>
          <a:xfrm rot="-5018870" flipH="1">
            <a:off x="15366126" y="7668635"/>
            <a:ext cx="3786348" cy="4984770"/>
          </a:xfrm>
          <a:custGeom>
            <a:avLst/>
            <a:gdLst/>
            <a:ahLst/>
            <a:cxnLst/>
            <a:rect l="l" t="t" r="r" b="b"/>
            <a:pathLst>
              <a:path w="3786348" h="4984770">
                <a:moveTo>
                  <a:pt x="3786348" y="0"/>
                </a:moveTo>
                <a:lnTo>
                  <a:pt x="0" y="0"/>
                </a:lnTo>
                <a:lnTo>
                  <a:pt x="0" y="4984770"/>
                </a:lnTo>
                <a:lnTo>
                  <a:pt x="3786348" y="4984770"/>
                </a:lnTo>
                <a:lnTo>
                  <a:pt x="3786348" y="0"/>
                </a:lnTo>
                <a:close/>
              </a:path>
            </a:pathLst>
          </a:custGeom>
          <a:blipFill>
            <a:blip r:embed="rId3">
              <a:duotone>
                <a:prstClr val="black"/>
                <a:schemeClr val="accent1">
                  <a:tint val="45000"/>
                  <a:satMod val="400000"/>
                </a:schemeClr>
              </a:duotone>
            </a:blip>
            <a:stretch>
              <a:fillRect/>
            </a:stretch>
          </a:blipFill>
        </p:spPr>
      </p:sp>
      <p:sp>
        <p:nvSpPr>
          <p:cNvPr id="9" name="Rectangle 2">
            <a:extLst>
              <a:ext uri="{FF2B5EF4-FFF2-40B4-BE49-F238E27FC236}">
                <a16:creationId xmlns:a16="http://schemas.microsoft.com/office/drawing/2014/main" id="{31D50074-7521-EA16-6623-75062681C5E9}"/>
              </a:ext>
            </a:extLst>
          </p:cNvPr>
          <p:cNvSpPr>
            <a:spLocks noChangeArrowheads="1"/>
          </p:cNvSpPr>
          <p:nvPr/>
        </p:nvSpPr>
        <p:spPr bwMode="auto">
          <a:xfrm>
            <a:off x="1602697" y="1627362"/>
            <a:ext cx="1604465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bg1"/>
                </a:solidFill>
                <a:effectLst/>
                <a:latin typeface="__Inter_d65c78"/>
              </a:rPr>
              <a:t>The code snippet separates the Iris dataset into features (</a:t>
            </a:r>
            <a:r>
              <a:rPr kumimoji="0" lang="en-US" altLang="en-US" sz="3200" b="1" i="0" u="none" strike="noStrike" cap="none" normalizeH="0" baseline="0" dirty="0">
                <a:ln>
                  <a:noFill/>
                </a:ln>
                <a:solidFill>
                  <a:schemeClr val="bg1"/>
                </a:solidFill>
                <a:effectLst/>
                <a:latin typeface="ui-monospace"/>
              </a:rPr>
              <a:t>X</a:t>
            </a:r>
            <a:r>
              <a:rPr kumimoji="0" lang="en-US" altLang="en-US" sz="2800" b="0" i="0" u="none" strike="noStrike" cap="none" normalizeH="0" baseline="0" dirty="0">
                <a:ln>
                  <a:noFill/>
                </a:ln>
                <a:solidFill>
                  <a:schemeClr val="bg1"/>
                </a:solidFill>
                <a:effectLst/>
                <a:latin typeface="__Inter_d65c78"/>
              </a:rPr>
              <a:t>) and the target variable (</a:t>
            </a:r>
            <a:r>
              <a:rPr kumimoji="0" lang="en-US" altLang="en-US" sz="3200" b="1" i="0" u="none" strike="noStrike" cap="none" normalizeH="0" baseline="0" dirty="0">
                <a:ln>
                  <a:noFill/>
                </a:ln>
                <a:solidFill>
                  <a:schemeClr val="bg1"/>
                </a:solidFill>
                <a:effectLst/>
                <a:latin typeface="ui-monospace"/>
              </a:rPr>
              <a:t>y</a:t>
            </a:r>
            <a:r>
              <a:rPr kumimoji="0" lang="en-US" altLang="en-US" sz="2800" b="0" i="0" u="none" strike="noStrike" cap="none" normalizeH="0" baseline="0" dirty="0">
                <a:ln>
                  <a:noFill/>
                </a:ln>
                <a:solidFill>
                  <a:schemeClr val="bg1"/>
                </a:solidFill>
                <a:effectLst/>
                <a:latin typeface="__Inter_d65c78"/>
              </a:rPr>
              <a:t>), where</a:t>
            </a:r>
            <a:r>
              <a:rPr kumimoji="0" lang="en-US" altLang="en-US" sz="3200" b="0" i="0" u="none" strike="noStrike" cap="none" normalizeH="0" baseline="0" dirty="0">
                <a:ln>
                  <a:noFill/>
                </a:ln>
                <a:solidFill>
                  <a:schemeClr val="bg1"/>
                </a:solidFill>
                <a:effectLst/>
                <a:latin typeface="__Inter_d65c78"/>
              </a:rPr>
              <a:t> </a:t>
            </a:r>
            <a:r>
              <a:rPr kumimoji="0" lang="en-US" altLang="en-US" sz="3200" b="1" i="0" u="none" strike="noStrike" cap="none" normalizeH="0" baseline="0" dirty="0">
                <a:ln>
                  <a:noFill/>
                </a:ln>
                <a:solidFill>
                  <a:schemeClr val="bg1"/>
                </a:solidFill>
                <a:effectLst/>
                <a:latin typeface="ui-monospace"/>
              </a:rPr>
              <a:t>X</a:t>
            </a:r>
            <a:r>
              <a:rPr kumimoji="0" lang="en-US" altLang="en-US" sz="2800" b="0" i="0" u="none" strike="noStrike" cap="none" normalizeH="0" baseline="0" dirty="0">
                <a:ln>
                  <a:noFill/>
                </a:ln>
                <a:solidFill>
                  <a:schemeClr val="bg1"/>
                </a:solidFill>
                <a:effectLst/>
                <a:latin typeface="__Inter_d65c78"/>
              </a:rPr>
              <a:t> </a:t>
            </a:r>
            <a:r>
              <a:rPr kumimoji="0" lang="en-US" altLang="en-US" sz="3200" b="0" i="0" u="none" strike="noStrike" cap="none" normalizeH="0" baseline="0" dirty="0">
                <a:ln>
                  <a:noFill/>
                </a:ln>
                <a:solidFill>
                  <a:schemeClr val="bg1"/>
                </a:solidFill>
                <a:effectLst/>
                <a:latin typeface="__Inter_d65c78"/>
              </a:rPr>
              <a:t>includes the flower measurements and </a:t>
            </a:r>
            <a:r>
              <a:rPr kumimoji="0" lang="en-US" altLang="en-US" sz="3200" b="1" i="0" u="none" strike="noStrike" cap="none" normalizeH="0" baseline="0" dirty="0">
                <a:ln>
                  <a:noFill/>
                </a:ln>
                <a:solidFill>
                  <a:schemeClr val="bg1"/>
                </a:solidFill>
                <a:effectLst/>
                <a:latin typeface="ui-monospace"/>
              </a:rPr>
              <a:t>y</a:t>
            </a:r>
            <a:r>
              <a:rPr kumimoji="0" lang="en-US" altLang="en-US" sz="2800" b="0" i="0" u="none" strike="noStrike" cap="none" normalizeH="0" baseline="0" dirty="0">
                <a:ln>
                  <a:noFill/>
                </a:ln>
                <a:solidFill>
                  <a:schemeClr val="bg1"/>
                </a:solidFill>
                <a:effectLst/>
                <a:latin typeface="__Inter_d65c78"/>
              </a:rPr>
              <a:t> </a:t>
            </a:r>
            <a:r>
              <a:rPr kumimoji="0" lang="en-US" altLang="en-US" sz="3200" b="0" i="0" u="none" strike="noStrike" cap="none" normalizeH="0" baseline="0" dirty="0">
                <a:ln>
                  <a:noFill/>
                </a:ln>
                <a:solidFill>
                  <a:schemeClr val="bg1"/>
                </a:solidFill>
                <a:effectLst/>
                <a:latin typeface="__Inter_d65c78"/>
              </a:rPr>
              <a:t>contains the species labels. It then uses the </a:t>
            </a:r>
            <a:r>
              <a:rPr kumimoji="0" lang="en-US" altLang="en-US" sz="3200" b="1" i="0" u="none" strike="noStrike" cap="none" normalizeH="0" baseline="0" dirty="0" err="1">
                <a:ln>
                  <a:noFill/>
                </a:ln>
                <a:solidFill>
                  <a:schemeClr val="bg1"/>
                </a:solidFill>
                <a:effectLst/>
                <a:latin typeface="ui-monospace"/>
              </a:rPr>
              <a:t>train_test_split</a:t>
            </a:r>
            <a:r>
              <a:rPr kumimoji="0" lang="en-US" altLang="en-US" sz="2800" b="0" i="0" u="none" strike="noStrike" cap="none" normalizeH="0" baseline="0" dirty="0">
                <a:ln>
                  <a:noFill/>
                </a:ln>
                <a:solidFill>
                  <a:schemeClr val="bg1"/>
                </a:solidFill>
                <a:effectLst/>
                <a:latin typeface="__Inter_d65c78"/>
              </a:rPr>
              <a:t> </a:t>
            </a:r>
            <a:r>
              <a:rPr kumimoji="0" lang="en-US" altLang="en-US" sz="3200" b="0" i="0" u="none" strike="noStrike" cap="none" normalizeH="0" baseline="0" dirty="0">
                <a:ln>
                  <a:noFill/>
                </a:ln>
                <a:solidFill>
                  <a:schemeClr val="bg1"/>
                </a:solidFill>
                <a:effectLst/>
                <a:latin typeface="__Inter_d65c78"/>
              </a:rPr>
              <a:t>function to divide the data into training (80%) and testing (20%) sets, ensuring that the class distribution is preserved with the </a:t>
            </a:r>
            <a:r>
              <a:rPr kumimoji="0" lang="en-US" altLang="en-US" sz="3200" b="1" i="0" u="none" strike="noStrike" cap="none" normalizeH="0" baseline="0" dirty="0">
                <a:ln>
                  <a:noFill/>
                </a:ln>
                <a:solidFill>
                  <a:schemeClr val="bg1"/>
                </a:solidFill>
                <a:effectLst/>
                <a:latin typeface="ui-monospace"/>
              </a:rPr>
              <a:t>stratify</a:t>
            </a:r>
            <a:r>
              <a:rPr kumimoji="0" lang="en-US" altLang="en-US" sz="2800" b="0" i="0" u="none" strike="noStrike" cap="none" normalizeH="0" baseline="0" dirty="0">
                <a:ln>
                  <a:noFill/>
                </a:ln>
                <a:solidFill>
                  <a:schemeClr val="bg1"/>
                </a:solidFill>
                <a:effectLst/>
                <a:latin typeface="__Inter_d65c78"/>
              </a:rPr>
              <a:t> </a:t>
            </a:r>
            <a:r>
              <a:rPr kumimoji="0" lang="en-US" altLang="en-US" sz="3200" b="0" i="0" u="none" strike="noStrike" cap="none" normalizeH="0" baseline="0" dirty="0">
                <a:ln>
                  <a:noFill/>
                </a:ln>
                <a:solidFill>
                  <a:schemeClr val="bg1"/>
                </a:solidFill>
                <a:effectLst/>
                <a:latin typeface="__Inter_d65c78"/>
              </a:rPr>
              <a:t>parameter. Finally, it prints the number of entries in both the training and testing datasets.</a:t>
            </a:r>
          </a:p>
        </p:txBody>
      </p:sp>
      <p:pic>
        <p:nvPicPr>
          <p:cNvPr id="11" name="Picture 10">
            <a:extLst>
              <a:ext uri="{FF2B5EF4-FFF2-40B4-BE49-F238E27FC236}">
                <a16:creationId xmlns:a16="http://schemas.microsoft.com/office/drawing/2014/main" id="{E398ECAD-7B9C-C671-7918-FA37E6C0C5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7566" y="4417718"/>
            <a:ext cx="12301479" cy="5010328"/>
          </a:xfrm>
          <a:prstGeom prst="rect">
            <a:avLst/>
          </a:prstGeom>
        </p:spPr>
      </p:pic>
    </p:spTree>
    <p:extLst>
      <p:ext uri="{BB962C8B-B14F-4D97-AF65-F5344CB8AC3E}">
        <p14:creationId xmlns:p14="http://schemas.microsoft.com/office/powerpoint/2010/main" val="2748405122"/>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754</Words>
  <Application>Microsoft Office PowerPoint</Application>
  <PresentationFormat>Custom</PresentationFormat>
  <Paragraphs>37</Paragraphs>
  <Slides>16</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Inter</vt:lpstr>
      <vt:lpstr>ui-monospace</vt:lpstr>
      <vt:lpstr>Adobe Myungjo Std M</vt:lpstr>
      <vt:lpstr>Calibri</vt:lpstr>
      <vt:lpstr>Arial</vt:lpstr>
      <vt:lpstr>Kollektif</vt:lpstr>
      <vt:lpstr>__Inter_d65c78</vt:lpstr>
      <vt:lpstr>Roller Coaster Serif</vt:lpstr>
      <vt:lpstr>-apple-system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Vintage Art Nouveau Style Portfolio Presentation</dc:title>
  <cp:lastModifiedBy>HP Ryzen</cp:lastModifiedBy>
  <cp:revision>3</cp:revision>
  <dcterms:created xsi:type="dcterms:W3CDTF">2006-08-16T00:00:00Z</dcterms:created>
  <dcterms:modified xsi:type="dcterms:W3CDTF">2025-01-30T13:48:20Z</dcterms:modified>
  <dc:identifier>DAGdo4wdqWs</dc:identifier>
</cp:coreProperties>
</file>